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78" r:id="rId5"/>
    <p:sldId id="266" r:id="rId6"/>
    <p:sldId id="273" r:id="rId7"/>
    <p:sldId id="272" r:id="rId8"/>
    <p:sldId id="275" r:id="rId9"/>
    <p:sldId id="283" r:id="rId10"/>
    <p:sldId id="276" r:id="rId11"/>
    <p:sldId id="279" r:id="rId12"/>
    <p:sldId id="280" r:id="rId13"/>
    <p:sldId id="281" r:id="rId14"/>
    <p:sldId id="262" r:id="rId15"/>
    <p:sldId id="270" r:id="rId16"/>
    <p:sldId id="277" r:id="rId17"/>
    <p:sldId id="263" r:id="rId18"/>
    <p:sldId id="291" r:id="rId19"/>
    <p:sldId id="284" r:id="rId20"/>
    <p:sldId id="264" r:id="rId21"/>
  </p:sldIdLst>
  <p:sldSz cx="9144000" cy="6858000" type="screen4x3"/>
  <p:notesSz cx="6742113" cy="9799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6" userDrawn="1">
          <p15:clr>
            <a:srgbClr val="A4A3A4"/>
          </p15:clr>
        </p15:guide>
        <p15:guide id="2" pos="21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423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240" y="-77"/>
      </p:cViewPr>
      <p:guideLst>
        <p:guide orient="horz" pos="3086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dine wraith" userId="cd8ea22946b44414" providerId="LiveId" clId="{A98119BF-38C6-4FBE-9AE3-7D94F748F234}"/>
    <pc:docChg chg="modSld">
      <pc:chgData name="nadine wraith" userId="cd8ea22946b44414" providerId="LiveId" clId="{A98119BF-38C6-4FBE-9AE3-7D94F748F234}" dt="2024-09-11T08:57:19.164" v="75" actId="20577"/>
      <pc:docMkLst>
        <pc:docMk/>
      </pc:docMkLst>
      <pc:sldChg chg="modSp mod">
        <pc:chgData name="nadine wraith" userId="cd8ea22946b44414" providerId="LiveId" clId="{A98119BF-38C6-4FBE-9AE3-7D94F748F234}" dt="2024-09-11T08:52:41.494" v="48" actId="20577"/>
        <pc:sldMkLst>
          <pc:docMk/>
          <pc:sldMk cId="0" sldId="266"/>
        </pc:sldMkLst>
        <pc:spChg chg="mod">
          <ac:chgData name="nadine wraith" userId="cd8ea22946b44414" providerId="LiveId" clId="{A98119BF-38C6-4FBE-9AE3-7D94F748F234}" dt="2024-09-11T08:52:41.494" v="48" actId="20577"/>
          <ac:spMkLst>
            <pc:docMk/>
            <pc:sldMk cId="0" sldId="266"/>
            <ac:spMk id="7171" creationId="{00000000-0000-0000-0000-000000000000}"/>
          </ac:spMkLst>
        </pc:spChg>
      </pc:sldChg>
      <pc:sldChg chg="modSp mod">
        <pc:chgData name="nadine wraith" userId="cd8ea22946b44414" providerId="LiveId" clId="{A98119BF-38C6-4FBE-9AE3-7D94F748F234}" dt="2024-09-11T08:53:09.838" v="73" actId="20577"/>
        <pc:sldMkLst>
          <pc:docMk/>
          <pc:sldMk cId="0" sldId="273"/>
        </pc:sldMkLst>
        <pc:spChg chg="mod">
          <ac:chgData name="nadine wraith" userId="cd8ea22946b44414" providerId="LiveId" clId="{A98119BF-38C6-4FBE-9AE3-7D94F748F234}" dt="2024-09-11T08:53:09.838" v="73" actId="20577"/>
          <ac:spMkLst>
            <pc:docMk/>
            <pc:sldMk cId="0" sldId="273"/>
            <ac:spMk id="8195" creationId="{00000000-0000-0000-0000-000000000000}"/>
          </ac:spMkLst>
        </pc:spChg>
      </pc:sldChg>
      <pc:sldChg chg="modSp mod">
        <pc:chgData name="nadine wraith" userId="cd8ea22946b44414" providerId="LiveId" clId="{A98119BF-38C6-4FBE-9AE3-7D94F748F234}" dt="2024-09-11T08:57:19.164" v="75" actId="20577"/>
        <pc:sldMkLst>
          <pc:docMk/>
          <pc:sldMk cId="1164830272" sldId="291"/>
        </pc:sldMkLst>
        <pc:spChg chg="mod">
          <ac:chgData name="nadine wraith" userId="cd8ea22946b44414" providerId="LiveId" clId="{A98119BF-38C6-4FBE-9AE3-7D94F748F234}" dt="2024-09-11T08:57:19.164" v="75" actId="20577"/>
          <ac:spMkLst>
            <pc:docMk/>
            <pc:sldMk cId="1164830272" sldId="291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101" cy="490681"/>
          </a:xfrm>
          <a:prstGeom prst="rect">
            <a:avLst/>
          </a:prstGeom>
        </p:spPr>
        <p:txBody>
          <a:bodyPr vert="horz" lIns="89446" tIns="44723" rIns="89446" bIns="44723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18460" y="0"/>
            <a:ext cx="2922101" cy="490681"/>
          </a:xfrm>
          <a:prstGeom prst="rect">
            <a:avLst/>
          </a:prstGeom>
        </p:spPr>
        <p:txBody>
          <a:bodyPr vert="horz" lIns="89446" tIns="44723" rIns="89446" bIns="44723" rtlCol="0"/>
          <a:lstStyle>
            <a:lvl1pPr algn="r">
              <a:defRPr sz="1200"/>
            </a:lvl1pPr>
          </a:lstStyle>
          <a:p>
            <a:fld id="{5437BC04-3FA7-457B-8E3A-145F723B129B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08958"/>
            <a:ext cx="2922101" cy="490681"/>
          </a:xfrm>
          <a:prstGeom prst="rect">
            <a:avLst/>
          </a:prstGeom>
        </p:spPr>
        <p:txBody>
          <a:bodyPr vert="horz" lIns="89446" tIns="44723" rIns="89446" bIns="44723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18460" y="9308958"/>
            <a:ext cx="2922101" cy="490681"/>
          </a:xfrm>
          <a:prstGeom prst="rect">
            <a:avLst/>
          </a:prstGeom>
        </p:spPr>
        <p:txBody>
          <a:bodyPr vert="horz" lIns="89446" tIns="44723" rIns="89446" bIns="44723" rtlCol="0" anchor="b"/>
          <a:lstStyle>
            <a:lvl1pPr algn="r">
              <a:defRPr sz="1200"/>
            </a:lvl1pPr>
          </a:lstStyle>
          <a:p>
            <a:fld id="{04BDE814-9364-4926-829E-5803C4E08C4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8645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1582" cy="489982"/>
          </a:xfrm>
          <a:prstGeom prst="rect">
            <a:avLst/>
          </a:prstGeom>
        </p:spPr>
        <p:txBody>
          <a:bodyPr vert="horz" lIns="94510" tIns="47255" rIns="94510" bIns="4725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1"/>
            <a:ext cx="2921582" cy="489982"/>
          </a:xfrm>
          <a:prstGeom prst="rect">
            <a:avLst/>
          </a:prstGeom>
        </p:spPr>
        <p:txBody>
          <a:bodyPr vert="horz" wrap="square" lIns="94510" tIns="47255" rIns="94510" bIns="47255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5FC2F5FC-3607-4FA2-A818-19B414175B62}" type="datetimeFigureOut">
              <a:rPr lang="fr-BE"/>
              <a:pPr>
                <a:defRPr/>
              </a:pPr>
              <a:t>11-09-24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35013"/>
            <a:ext cx="4900613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10" tIns="47255" rIns="94510" bIns="47255" rtlCol="0" anchor="ctr"/>
          <a:lstStyle/>
          <a:p>
            <a:pPr lvl="0"/>
            <a:endParaRPr lang="fr-B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54829"/>
            <a:ext cx="5393690" cy="4409837"/>
          </a:xfrm>
          <a:prstGeom prst="rect">
            <a:avLst/>
          </a:prstGeom>
        </p:spPr>
        <p:txBody>
          <a:bodyPr vert="horz" lIns="94510" tIns="47255" rIns="94510" bIns="4725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r-B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07956"/>
            <a:ext cx="2921582" cy="489982"/>
          </a:xfrm>
          <a:prstGeom prst="rect">
            <a:avLst/>
          </a:prstGeom>
        </p:spPr>
        <p:txBody>
          <a:bodyPr vert="horz" lIns="94510" tIns="47255" rIns="94510" bIns="4725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07956"/>
            <a:ext cx="2921582" cy="489982"/>
          </a:xfrm>
          <a:prstGeom prst="rect">
            <a:avLst/>
          </a:prstGeom>
        </p:spPr>
        <p:txBody>
          <a:bodyPr vert="horz" wrap="square" lIns="94510" tIns="47255" rIns="94510" bIns="47255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8B816150-691D-477E-9DB4-5EF099EC55B3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212751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816150-691D-477E-9DB4-5EF099EC55B3}" type="slidenum">
              <a:rPr lang="fr-BE" smtClean="0"/>
              <a:pPr>
                <a:defRPr/>
              </a:pPr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4699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C3E0D-2B8C-4978-8ADE-052F80B31F65}" type="datetime1">
              <a:rPr lang="fr-BE" smtClean="0"/>
              <a:t>11-09-24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 dirty="0"/>
              <a:t>V.2023-5 EN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73DBB-E9DE-42E4-8ECA-A4C9AE2BA21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2847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E10C9-3F05-4324-8DB0-8ACEEC109327}" type="datetime1">
              <a:rPr lang="fr-BE" smtClean="0"/>
              <a:t>11-09-24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 dirty="0"/>
              <a:t>V.2023-5 EN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9154E-ABE6-4230-8A0F-D59651AD7F9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9611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B3276-1D94-4286-AC43-5CBA669DFAB5}" type="datetime1">
              <a:rPr lang="fr-BE" smtClean="0"/>
              <a:t>11-09-24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 dirty="0"/>
              <a:t>V.2023-5 EN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12C72-6F4B-49E6-A991-F3B1CE33E88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7789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C8F69-BD31-4D10-A07B-1695C5DFC6D3}" type="datetime1">
              <a:rPr lang="fr-BE" smtClean="0"/>
              <a:t>11-09-24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 dirty="0"/>
              <a:t>V.2023-5 EN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FBFF6-D4E0-4DEB-AC83-5335CC51CBDC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6860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1AE2A-4194-42A9-B514-A0543AB1516C}" type="datetime1">
              <a:rPr lang="fr-BE" smtClean="0"/>
              <a:t>11-09-24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 dirty="0"/>
              <a:t>V.2023-5 EN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845FF-FBF7-4125-8F13-62A78711C071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1489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62FE1-6CE8-4A95-BFF9-E9B826D4E60D}" type="datetime1">
              <a:rPr lang="fr-BE" smtClean="0"/>
              <a:t>11-09-24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 dirty="0"/>
              <a:t>V.2023-5 EN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79F42-FE25-4FF6-8AAF-4BB4A975BEA9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6810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7DA7C-4365-48E9-BA39-8AA3DF643C4E}" type="datetime1">
              <a:rPr lang="fr-BE" smtClean="0"/>
              <a:t>11-09-24</a:t>
            </a:fld>
            <a:endParaRPr lang="fr-BE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 dirty="0"/>
              <a:t>V.2023-5 EN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7A94B-1D5C-48C7-9C88-8911D34CD26C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6118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66188-BB7F-41C8-85CC-D1F29EEAD1AC}" type="datetime1">
              <a:rPr lang="fr-BE" smtClean="0"/>
              <a:t>11-09-24</a:t>
            </a:fld>
            <a:endParaRPr lang="fr-BE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 dirty="0"/>
              <a:t>V.2023-5 EN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84E51-BCDC-4997-AB57-26B938516831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8569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C240C-D274-4F23-B14A-749895E23966}" type="datetime1">
              <a:rPr lang="fr-BE" smtClean="0"/>
              <a:t>11-09-24</a:t>
            </a:fld>
            <a:endParaRPr lang="fr-BE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 dirty="0"/>
              <a:t>V.2023-5 EN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CD296-7C10-45BB-85F2-57F1BE7F25B4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91499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8F275-AD4B-445D-A898-DCEBBC45F5AB}" type="datetime1">
              <a:rPr lang="fr-BE" smtClean="0"/>
              <a:t>11-09-24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 dirty="0"/>
              <a:t>V.2023-5 EN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2080A-C280-485B-902D-4B9036952038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68033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2A38D-ACB4-4103-A437-475D5841E217}" type="datetime1">
              <a:rPr lang="fr-BE" smtClean="0"/>
              <a:t>11-09-24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 dirty="0"/>
              <a:t>V.2023-5 EN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421AA-9D80-4D08-8F47-97568064B0D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95006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  <a:endParaRPr lang="fr-BE" altLang="fr-FR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fr-BE" alt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0F54EEC-21A6-4677-9ED5-20DB86C28F9D}" type="datetime1">
              <a:rPr lang="fr-BE" smtClean="0"/>
              <a:t>11-09-24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fr-BE" dirty="0"/>
              <a:t>V.2023-5 EN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E12734A-17C3-4B89-A8A0-89E7FCF99628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aiace-general@ec.europa.eu" TargetMode="External"/><Relationship Id="rId2" Type="http://schemas.openxmlformats.org/officeDocument/2006/relationships/hyperlink" Target="mailto:aiace-int@ec.europa.eu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mailto:aiace-be@ec.europa.eu" TargetMode="External"/><Relationship Id="rId4" Type="http://schemas.openxmlformats.org/officeDocument/2006/relationships/hyperlink" Target="https://aiace-europa.e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oneTexte 4"/>
          <p:cNvSpPr txBox="1">
            <a:spLocks noChangeArrowheads="1"/>
          </p:cNvSpPr>
          <p:nvPr/>
        </p:nvSpPr>
        <p:spPr bwMode="auto">
          <a:xfrm>
            <a:off x="971550" y="1052513"/>
            <a:ext cx="72009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BE" altLang="fr-FR" sz="5400">
                <a:latin typeface="Copperplate Gothic Bold" pitchFamily="34" charset="0"/>
              </a:rPr>
              <a:t>AIACE</a:t>
            </a:r>
          </a:p>
        </p:txBody>
      </p:sp>
      <p:pic>
        <p:nvPicPr>
          <p:cNvPr id="2051" name="Image 2" descr="logocouleurs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492375"/>
            <a:ext cx="3633787" cy="333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212306" y="6334047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BE" dirty="0"/>
              <a:t>V.2024-1 EN</a:t>
            </a:r>
          </a:p>
        </p:txBody>
      </p:sp>
      <p:sp>
        <p:nvSpPr>
          <p:cNvPr id="205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D4DB6E4-EBBE-44FB-95F4-32046DAEB246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fr-BE" altLang="fr-FR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611188" y="981075"/>
            <a:ext cx="7993062" cy="4641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BE" altLang="fr-FR" sz="2800" b="1" dirty="0" err="1">
                <a:latin typeface="Copperplate Gothic Bold" panose="020E0705020206020404" pitchFamily="34" charset="0"/>
              </a:rPr>
              <a:t>Defence</a:t>
            </a:r>
            <a:r>
              <a:rPr lang="fr-BE" altLang="fr-FR" sz="2800" b="1" dirty="0">
                <a:latin typeface="Copperplate Gothic Bold" panose="020E0705020206020404" pitchFamily="34" charset="0"/>
              </a:rPr>
              <a:t> of </a:t>
            </a:r>
            <a:r>
              <a:rPr lang="fr-BE" altLang="fr-FR" sz="2800" b="1" dirty="0" err="1">
                <a:latin typeface="Copperplate Gothic Bold" panose="020E0705020206020404" pitchFamily="34" charset="0"/>
              </a:rPr>
              <a:t>pensioners</a:t>
            </a:r>
            <a:r>
              <a:rPr lang="fr-BE" altLang="fr-FR" sz="2800" b="1" dirty="0">
                <a:latin typeface="Copperplate Gothic Bold" panose="020E0705020206020404" pitchFamily="34" charset="0"/>
              </a:rPr>
              <a:t>’ </a:t>
            </a:r>
            <a:r>
              <a:rPr lang="fr-BE" altLang="fr-FR" sz="2800" b="1" dirty="0" err="1">
                <a:latin typeface="Copperplate Gothic Bold" panose="020E0705020206020404" pitchFamily="34" charset="0"/>
              </a:rPr>
              <a:t>legitimate</a:t>
            </a:r>
            <a:r>
              <a:rPr lang="fr-BE" altLang="fr-FR" sz="2800" b="1" dirty="0">
                <a:latin typeface="Copperplate Gothic Bold" panose="020E0705020206020404" pitchFamily="34" charset="0"/>
              </a:rPr>
              <a:t> </a:t>
            </a:r>
            <a:r>
              <a:rPr lang="fr-BE" altLang="fr-FR" sz="2800" b="1" dirty="0" err="1">
                <a:latin typeface="Copperplate Gothic Bold" panose="020E0705020206020404" pitchFamily="34" charset="0"/>
              </a:rPr>
              <a:t>interests</a:t>
            </a:r>
            <a:endParaRPr lang="fr-BE" altLang="fr-FR" sz="2800" b="1" dirty="0">
              <a:latin typeface="Copperplate Gothic Bold" panose="020E0705020206020404" pitchFamily="34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BE" altLang="fr-FR" sz="2400" dirty="0"/>
              <a:t>The Staff </a:t>
            </a:r>
            <a:r>
              <a:rPr lang="fr-BE" altLang="fr-FR" sz="2400" dirty="0" err="1"/>
              <a:t>Regulations</a:t>
            </a:r>
            <a:r>
              <a:rPr lang="fr-BE" altLang="fr-FR" sz="2400" dirty="0"/>
              <a:t> (</a:t>
            </a:r>
            <a:r>
              <a:rPr lang="fr-BE" altLang="fr-FR" sz="2400" dirty="0" err="1"/>
              <a:t>statute</a:t>
            </a:r>
            <a:r>
              <a:rPr lang="fr-BE" altLang="fr-FR" sz="2400" dirty="0"/>
              <a:t>)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BE" altLang="fr-FR" sz="2400" dirty="0"/>
              <a:t>JSIS: </a:t>
            </a:r>
            <a:r>
              <a:rPr lang="fr-BE" altLang="fr-FR" sz="2400" dirty="0" err="1"/>
              <a:t>precarious</a:t>
            </a:r>
            <a:r>
              <a:rPr lang="fr-BE" altLang="fr-FR" sz="2400" dirty="0"/>
              <a:t> balance </a:t>
            </a:r>
            <a:r>
              <a:rPr lang="fr-BE" altLang="fr-FR" sz="2400" dirty="0" err="1"/>
              <a:t>income</a:t>
            </a:r>
            <a:r>
              <a:rPr lang="fr-BE" altLang="fr-FR" sz="2400" dirty="0"/>
              <a:t> vs. </a:t>
            </a:r>
            <a:r>
              <a:rPr lang="fr-BE" altLang="fr-FR" sz="2400" dirty="0" err="1"/>
              <a:t>expenses</a:t>
            </a:r>
            <a:r>
              <a:rPr lang="fr-BE" altLang="fr-FR" sz="2400" dirty="0"/>
              <a:t>. Vigilance </a:t>
            </a:r>
            <a:r>
              <a:rPr lang="fr-BE" altLang="fr-FR" sz="2400" dirty="0" err="1"/>
              <a:t>required</a:t>
            </a:r>
            <a:endParaRPr lang="fr-BE" altLang="fr-FR" sz="2400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BE" altLang="fr-FR" sz="2400" dirty="0" err="1"/>
              <a:t>Legal</a:t>
            </a:r>
            <a:r>
              <a:rPr lang="fr-BE" altLang="fr-FR" sz="2400" dirty="0"/>
              <a:t> assistance and </a:t>
            </a:r>
            <a:r>
              <a:rPr lang="fr-BE" altLang="fr-FR" sz="2400" dirty="0" err="1"/>
              <a:t>advice</a:t>
            </a:r>
            <a:endParaRPr lang="fr-BE" altLang="fr-FR" sz="2400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BE" altLang="fr-FR" sz="2400" dirty="0"/>
              <a:t>Helpdesk in BXL</a:t>
            </a:r>
          </a:p>
          <a:p>
            <a:pPr marL="0" indent="0" eaLnBrk="1" hangingPunct="1">
              <a:buNone/>
            </a:pPr>
            <a:r>
              <a:rPr lang="en-US" altLang="fr-FR" sz="2400" dirty="0"/>
              <a:t>Representatives of AIACE sit on the Committee on the Statute and on the Committee for the management of the JSIS.</a:t>
            </a:r>
          </a:p>
          <a:p>
            <a:pPr marL="0" indent="0" eaLnBrk="1" hangingPunct="1">
              <a:buNone/>
            </a:pPr>
            <a:r>
              <a:rPr lang="en-US" altLang="fr-FR" sz="2400" dirty="0"/>
              <a:t>They participate in the Technical Groups notably remunerations together with the Trade Unions and Professional </a:t>
            </a:r>
            <a:r>
              <a:rPr lang="en-US" altLang="fr-FR" sz="2400" dirty="0" err="1"/>
              <a:t>Organisations</a:t>
            </a:r>
            <a:endParaRPr lang="fr-BE" altLang="fr-FR" sz="2400" dirty="0"/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fr-BE" altLang="fr-FR" sz="1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V.2024-1 EN</a:t>
            </a:r>
          </a:p>
        </p:txBody>
      </p:sp>
      <p:sp>
        <p:nvSpPr>
          <p:cNvPr id="1331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EBF8021-FC0B-4039-8B6B-172A2BA52510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fr-BE" altLang="fr-FR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539750" y="404813"/>
            <a:ext cx="78651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400" b="1" dirty="0" err="1">
                <a:latin typeface="Copperplate Gothic Bold" panose="020E0705020206020404" pitchFamily="34" charset="0"/>
              </a:rPr>
              <a:t>Defence</a:t>
            </a:r>
            <a:r>
              <a:rPr lang="fr-BE" altLang="fr-FR" sz="2400" b="1" dirty="0">
                <a:latin typeface="Copperplate Gothic Bold" panose="020E0705020206020404" pitchFamily="34" charset="0"/>
              </a:rPr>
              <a:t> of </a:t>
            </a:r>
            <a:r>
              <a:rPr lang="fr-BE" altLang="fr-FR" sz="2400" b="1" dirty="0" err="1">
                <a:latin typeface="Copperplate Gothic Bold" panose="020E0705020206020404" pitchFamily="34" charset="0"/>
              </a:rPr>
              <a:t>pensioners</a:t>
            </a:r>
            <a:r>
              <a:rPr lang="fr-BE" altLang="fr-FR" sz="2400" b="1" dirty="0">
                <a:latin typeface="Copperplate Gothic Bold" panose="020E0705020206020404" pitchFamily="34" charset="0"/>
              </a:rPr>
              <a:t>’ </a:t>
            </a:r>
            <a:r>
              <a:rPr lang="fr-BE" altLang="fr-FR" sz="2400" b="1" dirty="0" err="1">
                <a:latin typeface="Copperplate Gothic Bold" panose="020E0705020206020404" pitchFamily="34" charset="0"/>
              </a:rPr>
              <a:t>legitimate</a:t>
            </a:r>
            <a:r>
              <a:rPr lang="fr-BE" altLang="fr-FR" sz="2400" b="1" dirty="0">
                <a:latin typeface="Copperplate Gothic Bold" panose="020E0705020206020404" pitchFamily="34" charset="0"/>
              </a:rPr>
              <a:t> </a:t>
            </a:r>
            <a:r>
              <a:rPr lang="fr-BE" altLang="fr-FR" sz="2400" b="1" dirty="0" err="1">
                <a:latin typeface="Copperplate Gothic Bold" panose="020E0705020206020404" pitchFamily="34" charset="0"/>
              </a:rPr>
              <a:t>interests</a:t>
            </a:r>
            <a:endParaRPr lang="fr-BE" altLang="fr-FR" sz="2400" b="1" dirty="0">
              <a:latin typeface="Copperplate Gothic Bold" panose="020E0705020206020404" pitchFamily="34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684213" y="1557338"/>
            <a:ext cx="806450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fr-F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2400" dirty="0"/>
              <a:t>Results of the negotiations in 2013-2014, catastrophic and irreversible for active staff:</a:t>
            </a:r>
            <a:endParaRPr lang="fr-FR" altLang="fr-F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2400" dirty="0"/>
              <a:t> </a:t>
            </a:r>
            <a:endParaRPr lang="fr-FR" altLang="fr-FR" sz="2400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fr-FR" sz="2400" dirty="0"/>
              <a:t>Increase in the retirement age </a:t>
            </a:r>
            <a:endParaRPr lang="fr-FR" altLang="fr-FR" sz="2400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fr-FR" sz="2400" dirty="0"/>
              <a:t>Longer contribution period</a:t>
            </a:r>
            <a:endParaRPr lang="fr-FR" altLang="fr-FR" sz="2400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fr-FR" sz="2400" dirty="0"/>
              <a:t>Longer working hours</a:t>
            </a:r>
            <a:endParaRPr lang="fr-FR" altLang="fr-FR" sz="2400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fr-FR" sz="2400" dirty="0"/>
              <a:t>Reintroduction and increase of the special levy</a:t>
            </a:r>
            <a:endParaRPr lang="fr-FR" altLang="fr-FR" sz="2400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fr-FR" sz="2400" dirty="0"/>
              <a:t>Reduction in a series of social rights and benefits</a:t>
            </a:r>
            <a:endParaRPr lang="fr-FR" altLang="fr-FR" sz="2400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fr-FR" sz="2400" dirty="0"/>
              <a:t>Serious limitation of career prospects </a:t>
            </a:r>
            <a:endParaRPr lang="fr-FR" altLang="fr-FR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V.2024-1 EN</a:t>
            </a:r>
          </a:p>
        </p:txBody>
      </p:sp>
      <p:sp>
        <p:nvSpPr>
          <p:cNvPr id="1434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EB33157-2156-485A-9530-7378E9CDE0EC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fr-BE" altLang="fr-FR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929978" y="404813"/>
            <a:ext cx="78651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BE" altLang="fr-FR" sz="2400" b="1" dirty="0" err="1">
                <a:latin typeface="Copperplate Gothic Bold" panose="020E0705020206020404" pitchFamily="34" charset="0"/>
              </a:rPr>
              <a:t>Defence</a:t>
            </a:r>
            <a:r>
              <a:rPr lang="fr-BE" altLang="fr-FR" sz="2400" b="1" dirty="0">
                <a:latin typeface="Copperplate Gothic Bold" panose="020E0705020206020404" pitchFamily="34" charset="0"/>
              </a:rPr>
              <a:t> of </a:t>
            </a:r>
            <a:r>
              <a:rPr lang="fr-BE" altLang="fr-FR" sz="2400" b="1" dirty="0" err="1">
                <a:latin typeface="Copperplate Gothic Bold" panose="020E0705020206020404" pitchFamily="34" charset="0"/>
              </a:rPr>
              <a:t>pensioners</a:t>
            </a:r>
            <a:r>
              <a:rPr lang="fr-BE" altLang="fr-FR" sz="2400" b="1" dirty="0">
                <a:latin typeface="Copperplate Gothic Bold" panose="020E0705020206020404" pitchFamily="34" charset="0"/>
              </a:rPr>
              <a:t>’ </a:t>
            </a:r>
            <a:r>
              <a:rPr lang="fr-BE" altLang="fr-FR" sz="2400" b="1" dirty="0" err="1">
                <a:latin typeface="Copperplate Gothic Bold" panose="020E0705020206020404" pitchFamily="34" charset="0"/>
              </a:rPr>
              <a:t>legitimate</a:t>
            </a:r>
            <a:r>
              <a:rPr lang="fr-BE" altLang="fr-FR" sz="2400" b="1" dirty="0">
                <a:latin typeface="Copperplate Gothic Bold" panose="020E0705020206020404" pitchFamily="34" charset="0"/>
              </a:rPr>
              <a:t> </a:t>
            </a:r>
            <a:r>
              <a:rPr lang="fr-BE" altLang="fr-FR" sz="2400" b="1" dirty="0" err="1">
                <a:latin typeface="Copperplate Gothic Bold" panose="020E0705020206020404" pitchFamily="34" charset="0"/>
              </a:rPr>
              <a:t>interests</a:t>
            </a:r>
            <a:endParaRPr lang="fr-BE" altLang="fr-FR" sz="2400" b="1" dirty="0">
              <a:latin typeface="Copperplate Gothic Bold" panose="020E0705020206020404" pitchFamily="34" charset="0"/>
            </a:endParaRP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684213" y="1412875"/>
            <a:ext cx="820896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fr-F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2400" dirty="0"/>
              <a:t>On the contrary, pensioners are not too badly off:</a:t>
            </a:r>
            <a:endParaRPr lang="fr-FR" altLang="fr-F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2400" dirty="0"/>
              <a:t> </a:t>
            </a:r>
            <a:endParaRPr lang="fr-FR" altLang="fr-FR" sz="2400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fr-FR" sz="2400" dirty="0"/>
              <a:t>Acquired rights safeguarded </a:t>
            </a:r>
            <a:endParaRPr lang="fr-FR" altLang="fr-FR" sz="2400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fr-FR" sz="2400" dirty="0"/>
              <a:t>Payment of pensions secured thanks to « notional » fund.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fr-FR" sz="2400" dirty="0"/>
              <a:t>No special levy (already paid during the active career)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fr-FR" altLang="fr-F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2400" dirty="0"/>
              <a:t> </a:t>
            </a:r>
            <a:endParaRPr lang="fr-FR" altLang="fr-FR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V.2024-1 EN</a:t>
            </a:r>
          </a:p>
        </p:txBody>
      </p:sp>
      <p:sp>
        <p:nvSpPr>
          <p:cNvPr id="1536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DB2553C-E161-4BF7-9A88-7513CB0AB561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fr-BE" altLang="fr-FR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684213" y="404813"/>
            <a:ext cx="78651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400" b="1" dirty="0" err="1">
                <a:latin typeface="Copperplate Gothic Bold" panose="020E0705020206020404" pitchFamily="34" charset="0"/>
              </a:rPr>
              <a:t>Defence</a:t>
            </a:r>
            <a:r>
              <a:rPr lang="fr-BE" altLang="fr-FR" sz="2400" b="1" dirty="0">
                <a:latin typeface="Copperplate Gothic Bold" panose="020E0705020206020404" pitchFamily="34" charset="0"/>
              </a:rPr>
              <a:t> of </a:t>
            </a:r>
            <a:r>
              <a:rPr lang="fr-BE" altLang="fr-FR" sz="2400" b="1" dirty="0" err="1">
                <a:latin typeface="Copperplate Gothic Bold" panose="020E0705020206020404" pitchFamily="34" charset="0"/>
              </a:rPr>
              <a:t>pensioners</a:t>
            </a:r>
            <a:r>
              <a:rPr lang="fr-BE" altLang="fr-FR" sz="2400" b="1" dirty="0">
                <a:latin typeface="Copperplate Gothic Bold" panose="020E0705020206020404" pitchFamily="34" charset="0"/>
              </a:rPr>
              <a:t>’ </a:t>
            </a:r>
            <a:r>
              <a:rPr lang="fr-BE" altLang="fr-FR" sz="2400" b="1" dirty="0" err="1">
                <a:latin typeface="Copperplate Gothic Bold" panose="020E0705020206020404" pitchFamily="34" charset="0"/>
              </a:rPr>
              <a:t>legitimate</a:t>
            </a:r>
            <a:r>
              <a:rPr lang="fr-BE" altLang="fr-FR" sz="2400" b="1" dirty="0">
                <a:latin typeface="Copperplate Gothic Bold" panose="020E0705020206020404" pitchFamily="34" charset="0"/>
              </a:rPr>
              <a:t> </a:t>
            </a:r>
            <a:r>
              <a:rPr lang="fr-BE" altLang="fr-FR" sz="2400" b="1" dirty="0" err="1">
                <a:latin typeface="Copperplate Gothic Bold" panose="020E0705020206020404" pitchFamily="34" charset="0"/>
              </a:rPr>
              <a:t>interests</a:t>
            </a:r>
            <a:endParaRPr lang="fr-BE" altLang="fr-FR" sz="2400" b="1" dirty="0">
              <a:latin typeface="Copperplate Gothic Bold" panose="020E0705020206020404" pitchFamily="34" charset="0"/>
            </a:endParaRP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827088" y="1557338"/>
            <a:ext cx="691356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fr-F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2400" dirty="0"/>
              <a:t>New method: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fr-FR" sz="2400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fr-FR" sz="2400" u="sng" dirty="0"/>
              <a:t>Automatic</a:t>
            </a:r>
            <a:r>
              <a:rPr lang="en-GB" altLang="fr-FR" sz="2400" dirty="0"/>
              <a:t> until 2023, entry into force 1</a:t>
            </a:r>
            <a:r>
              <a:rPr lang="en-GB" altLang="fr-FR" sz="2400" baseline="30000" dirty="0"/>
              <a:t> </a:t>
            </a:r>
            <a:r>
              <a:rPr lang="en-GB" altLang="fr-FR" sz="2400" dirty="0"/>
              <a:t>January 2014, but implementation  postponed until 1</a:t>
            </a:r>
            <a:r>
              <a:rPr lang="en-GB" altLang="fr-FR" sz="2400" baseline="30000" dirty="0"/>
              <a:t> </a:t>
            </a:r>
            <a:r>
              <a:rPr lang="en-GB" altLang="fr-FR" sz="2400" dirty="0"/>
              <a:t>July 2015 ( effective in December). Is continued unless one of the parties asks for a modification.</a:t>
            </a:r>
            <a:endParaRPr lang="fr-FR" altLang="fr-FR" sz="2400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fr-FR" sz="2400" dirty="0">
                <a:solidFill>
                  <a:srgbClr val="FF0000"/>
                </a:solidFill>
              </a:rPr>
              <a:t>Guaranteed parallelism between salaries and pensions</a:t>
            </a:r>
            <a:endParaRPr lang="fr-FR" altLang="fr-FR" sz="24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fr-FR" sz="2400" dirty="0"/>
              <a:t>Crucial role played by AIACE (the late Ludwig Schubert, Pierre Blanchard and Martin Clegg)</a:t>
            </a:r>
            <a:endParaRPr lang="fr-FR" altLang="fr-F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2400" dirty="0"/>
              <a:t> </a:t>
            </a:r>
            <a:endParaRPr lang="fr-FR" altLang="fr-FR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V.2024-1</a:t>
            </a:r>
          </a:p>
          <a:p>
            <a:pPr>
              <a:defRPr/>
            </a:pPr>
            <a:r>
              <a:rPr lang="fr-BE" dirty="0"/>
              <a:t> EN</a:t>
            </a:r>
          </a:p>
        </p:txBody>
      </p:sp>
      <p:sp>
        <p:nvSpPr>
          <p:cNvPr id="1638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4E8ACDC-8118-4AAE-90C1-90734FB4794B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fr-BE" altLang="fr-FR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oneTexte 1"/>
          <p:cNvSpPr txBox="1">
            <a:spLocks noChangeArrowheads="1"/>
          </p:cNvSpPr>
          <p:nvPr/>
        </p:nvSpPr>
        <p:spPr bwMode="auto">
          <a:xfrm>
            <a:off x="338138" y="692150"/>
            <a:ext cx="86407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400" b="1" dirty="0">
                <a:latin typeface="Copperplate Gothic Bold" pitchFamily="34" charset="0"/>
              </a:rPr>
              <a:t>		</a:t>
            </a:r>
            <a:r>
              <a:rPr lang="fr-BE" altLang="fr-FR" sz="2800" b="1" dirty="0" err="1">
                <a:latin typeface="Copperplate Gothic Bold" pitchFamily="34" charset="0"/>
              </a:rPr>
              <a:t>Other</a:t>
            </a:r>
            <a:r>
              <a:rPr lang="fr-BE" altLang="fr-FR" sz="2800" b="1" dirty="0">
                <a:latin typeface="Copperplate Gothic Bold" pitchFamily="34" charset="0"/>
              </a:rPr>
              <a:t> actions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38139" y="1700808"/>
            <a:ext cx="864076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2400" b="1" dirty="0">
                <a:latin typeface="+mn-lt"/>
                <a:ea typeface="+mn-ea"/>
              </a:rPr>
              <a:t>Information for </a:t>
            </a:r>
            <a:r>
              <a:rPr lang="fr-BE" sz="2400" b="1" dirty="0" err="1">
                <a:latin typeface="+mn-lt"/>
                <a:ea typeface="+mn-ea"/>
              </a:rPr>
              <a:t>pensioners</a:t>
            </a:r>
            <a:endParaRPr lang="fr-BE" sz="2400" b="1" dirty="0">
              <a:latin typeface="+mn-lt"/>
              <a:ea typeface="+mn-ea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BE" sz="2400" dirty="0">
                <a:latin typeface="+mn-lt"/>
                <a:ea typeface="+mn-ea"/>
              </a:rPr>
              <a:t>quarterly VOX bulletin sent to </a:t>
            </a:r>
            <a:r>
              <a:rPr lang="fr-BE" sz="2400" dirty="0">
                <a:solidFill>
                  <a:srgbClr val="FF0000"/>
                </a:solidFill>
                <a:latin typeface="+mn-lt"/>
                <a:ea typeface="+mn-ea"/>
              </a:rPr>
              <a:t>all </a:t>
            </a:r>
            <a:r>
              <a:rPr lang="fr-BE" sz="2400" dirty="0" err="1">
                <a:solidFill>
                  <a:srgbClr val="FF0000"/>
                </a:solidFill>
                <a:latin typeface="+mn-lt"/>
                <a:ea typeface="+mn-ea"/>
              </a:rPr>
              <a:t>members</a:t>
            </a:r>
            <a:r>
              <a:rPr lang="fr-BE" sz="2400" dirty="0">
                <a:solidFill>
                  <a:srgbClr val="FF0000"/>
                </a:solidFill>
                <a:latin typeface="+mn-lt"/>
                <a:ea typeface="+mn-ea"/>
              </a:rPr>
              <a:t>.</a:t>
            </a:r>
            <a:r>
              <a:rPr lang="fr-BE" sz="2400" dirty="0">
                <a:latin typeface="+mn-lt"/>
                <a:ea typeface="+mn-ea"/>
              </a:rPr>
              <a:t>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BE" sz="2400" dirty="0">
                <a:latin typeface="+mn-lt"/>
                <a:ea typeface="+mn-ea"/>
              </a:rPr>
              <a:t>national bulletins sent to their members only, including administrative info and local info; info via email to the 90% </a:t>
            </a:r>
            <a:r>
              <a:rPr lang="fr-BE" sz="2400" dirty="0" err="1">
                <a:latin typeface="+mn-lt"/>
                <a:ea typeface="+mn-ea"/>
              </a:rPr>
              <a:t>having</a:t>
            </a:r>
            <a:r>
              <a:rPr lang="fr-BE" sz="2400" dirty="0">
                <a:latin typeface="+mn-lt"/>
                <a:ea typeface="+mn-ea"/>
              </a:rPr>
              <a:t> </a:t>
            </a:r>
            <a:r>
              <a:rPr lang="fr-BE" sz="2400" dirty="0" err="1">
                <a:latin typeface="+mn-lt"/>
                <a:ea typeface="+mn-ea"/>
              </a:rPr>
              <a:t>given</a:t>
            </a:r>
            <a:r>
              <a:rPr lang="fr-BE" sz="2400" dirty="0">
                <a:latin typeface="+mn-lt"/>
                <a:ea typeface="+mn-ea"/>
              </a:rPr>
              <a:t> </a:t>
            </a:r>
            <a:r>
              <a:rPr lang="fr-BE" sz="2400" dirty="0" err="1">
                <a:latin typeface="+mn-lt"/>
                <a:ea typeface="+mn-ea"/>
              </a:rPr>
              <a:t>their</a:t>
            </a:r>
            <a:r>
              <a:rPr lang="fr-BE" sz="2400" dirty="0">
                <a:latin typeface="+mn-lt"/>
                <a:ea typeface="+mn-ea"/>
              </a:rPr>
              <a:t> </a:t>
            </a:r>
            <a:r>
              <a:rPr lang="fr-BE" sz="2400" dirty="0" err="1">
                <a:latin typeface="+mn-lt"/>
                <a:ea typeface="+mn-ea"/>
              </a:rPr>
              <a:t>address</a:t>
            </a:r>
            <a:endParaRPr lang="fr-BE" sz="2400" dirty="0">
              <a:latin typeface="+mn-lt"/>
              <a:ea typeface="+mn-ea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BE" sz="2400" dirty="0">
                <a:latin typeface="+mn-lt"/>
                <a:ea typeface="+mn-ea"/>
              </a:rPr>
              <a:t>MyIntraComm (</a:t>
            </a:r>
            <a:r>
              <a:rPr lang="fr-BE" sz="2400" dirty="0" err="1">
                <a:latin typeface="+mn-lt"/>
                <a:ea typeface="+mn-ea"/>
              </a:rPr>
              <a:t>access</a:t>
            </a:r>
            <a:r>
              <a:rPr lang="fr-BE" sz="2400" dirty="0">
                <a:latin typeface="+mn-lt"/>
                <a:ea typeface="+mn-ea"/>
              </a:rPr>
              <a:t> via EU Login </a:t>
            </a:r>
            <a:r>
              <a:rPr lang="fr-BE" sz="2400" dirty="0" err="1">
                <a:latin typeface="+mn-lt"/>
                <a:ea typeface="+mn-ea"/>
              </a:rPr>
              <a:t>account</a:t>
            </a:r>
            <a:r>
              <a:rPr lang="fr-BE" sz="2400" dirty="0">
                <a:latin typeface="+mn-lt"/>
                <a:ea typeface="+mn-ea"/>
              </a:rPr>
              <a:t>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BE" sz="2400" dirty="0">
                <a:latin typeface="+mn-lt"/>
                <a:ea typeface="+mn-ea"/>
              </a:rPr>
              <a:t>Team </a:t>
            </a:r>
            <a:r>
              <a:rPr lang="fr-BE" sz="2400" dirty="0" err="1">
                <a:latin typeface="+mn-lt"/>
                <a:ea typeface="+mn-ea"/>
              </a:rPr>
              <a:t>after</a:t>
            </a:r>
            <a:r>
              <a:rPr lang="fr-BE" sz="2400" dirty="0">
                <a:latin typeface="+mn-lt"/>
                <a:ea typeface="+mn-ea"/>
              </a:rPr>
              <a:t> EC, for </a:t>
            </a:r>
            <a:r>
              <a:rPr lang="fr-BE" sz="2400" dirty="0" err="1">
                <a:latin typeface="+mn-lt"/>
                <a:ea typeface="+mn-ea"/>
              </a:rPr>
              <a:t>pensioners</a:t>
            </a:r>
            <a:endParaRPr lang="fr-BE" sz="2400" dirty="0">
              <a:latin typeface="+mn-lt"/>
              <a:ea typeface="+mn-ea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BE" sz="2400" dirty="0">
                <a:latin typeface="+mn-lt"/>
                <a:ea typeface="+mn-ea"/>
              </a:rPr>
              <a:t>RCAM/JSIS « on line » (</a:t>
            </a:r>
            <a:r>
              <a:rPr lang="fr-BE" sz="2400" dirty="0" err="1">
                <a:latin typeface="+mn-lt"/>
                <a:ea typeface="+mn-ea"/>
              </a:rPr>
              <a:t>mandatory</a:t>
            </a:r>
            <a:r>
              <a:rPr lang="fr-BE" sz="2400" dirty="0">
                <a:latin typeface="+mn-lt"/>
                <a:ea typeface="+mn-ea"/>
              </a:rPr>
              <a:t>: a browser, a scanner, a GSM n°, or new a smart phone </a:t>
            </a:r>
            <a:r>
              <a:rPr lang="fr-BE" sz="2400" dirty="0" err="1">
                <a:latin typeface="+mn-lt"/>
                <a:ea typeface="+mn-ea"/>
              </a:rPr>
              <a:t>with</a:t>
            </a:r>
            <a:r>
              <a:rPr lang="fr-BE" sz="2400" dirty="0">
                <a:latin typeface="+mn-lt"/>
                <a:ea typeface="+mn-ea"/>
              </a:rPr>
              <a:t> an app)</a:t>
            </a:r>
            <a:endParaRPr lang="fr-BE" dirty="0">
              <a:latin typeface="+mn-lt"/>
              <a:ea typeface="+mn-ea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V.2024-1 EN</a:t>
            </a:r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129A64C-4A1F-4A83-84AB-747EFF67C101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fr-BE" altLang="fr-FR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oneTexte 1"/>
          <p:cNvSpPr txBox="1">
            <a:spLocks noChangeArrowheads="1"/>
          </p:cNvSpPr>
          <p:nvPr/>
        </p:nvSpPr>
        <p:spPr bwMode="auto">
          <a:xfrm>
            <a:off x="403225" y="765175"/>
            <a:ext cx="8640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BE" altLang="fr-FR" sz="2400" b="1">
                <a:latin typeface="Copperplate Gothic Bold" pitchFamily="34" charset="0"/>
              </a:rPr>
              <a:t>Other Actions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03225" y="2133601"/>
            <a:ext cx="8283575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2400" b="1" dirty="0">
                <a:latin typeface="+mn-lt"/>
                <a:ea typeface="+mn-ea"/>
              </a:rPr>
              <a:t>Promote actions for solidarity and mutual </a:t>
            </a:r>
            <a:r>
              <a:rPr lang="fr-BE" sz="2400" b="1" dirty="0" err="1">
                <a:latin typeface="+mn-lt"/>
                <a:ea typeface="+mn-ea"/>
              </a:rPr>
              <a:t>aid</a:t>
            </a:r>
            <a:r>
              <a:rPr lang="fr-BE" sz="2400" b="1" dirty="0">
                <a:latin typeface="+mn-lt"/>
                <a:ea typeface="+mn-ea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BE" sz="2400" b="1" dirty="0">
              <a:latin typeface="+mn-lt"/>
              <a:ea typeface="+mn-ea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Ø"/>
              <a:defRPr/>
            </a:pPr>
            <a:r>
              <a:rPr lang="fr-BE" sz="2400" dirty="0" err="1">
                <a:latin typeface="+mn-lt"/>
                <a:ea typeface="+mn-ea"/>
              </a:rPr>
              <a:t>Helping</a:t>
            </a:r>
            <a:r>
              <a:rPr lang="fr-BE" sz="2400" dirty="0">
                <a:latin typeface="+mn-lt"/>
                <a:ea typeface="+mn-ea"/>
              </a:rPr>
              <a:t> the Commission to identify the areas of difficulties and the </a:t>
            </a:r>
            <a:r>
              <a:rPr lang="fr-BE" sz="2400" dirty="0" err="1">
                <a:latin typeface="+mn-lt"/>
                <a:ea typeface="+mn-ea"/>
              </a:rPr>
              <a:t>need</a:t>
            </a:r>
            <a:r>
              <a:rPr lang="fr-BE" sz="2400" dirty="0">
                <a:latin typeface="+mn-lt"/>
                <a:ea typeface="+mn-ea"/>
              </a:rPr>
              <a:t> for help (opinion surveys). </a:t>
            </a:r>
            <a:r>
              <a:rPr lang="fr-BE" sz="2400" dirty="0" err="1">
                <a:latin typeface="+mn-lt"/>
                <a:ea typeface="+mn-ea"/>
              </a:rPr>
              <a:t>Organising</a:t>
            </a:r>
            <a:r>
              <a:rPr lang="fr-BE" sz="2400" dirty="0">
                <a:latin typeface="+mn-lt"/>
                <a:ea typeface="+mn-ea"/>
              </a:rPr>
              <a:t> meetings </a:t>
            </a:r>
            <a:r>
              <a:rPr lang="fr-BE" sz="2400" dirty="0" err="1">
                <a:latin typeface="+mn-lt"/>
                <a:ea typeface="+mn-ea"/>
              </a:rPr>
              <a:t>with</a:t>
            </a:r>
            <a:r>
              <a:rPr lang="fr-BE" sz="2400" dirty="0">
                <a:latin typeface="+mn-lt"/>
                <a:ea typeface="+mn-ea"/>
              </a:rPr>
              <a:t> </a:t>
            </a:r>
            <a:r>
              <a:rPr lang="fr-BE" sz="2400" dirty="0" err="1">
                <a:latin typeface="+mn-lt"/>
                <a:ea typeface="+mn-ea"/>
              </a:rPr>
              <a:t>professionals</a:t>
            </a:r>
            <a:r>
              <a:rPr lang="fr-BE" sz="2400" dirty="0">
                <a:latin typeface="+mn-lt"/>
                <a:ea typeface="+mn-ea"/>
              </a:rPr>
              <a:t> to </a:t>
            </a:r>
            <a:r>
              <a:rPr lang="fr-BE" sz="2400" dirty="0" err="1">
                <a:latin typeface="+mn-lt"/>
                <a:ea typeface="+mn-ea"/>
              </a:rPr>
              <a:t>find</a:t>
            </a:r>
            <a:r>
              <a:rPr lang="fr-BE" sz="2400" dirty="0">
                <a:latin typeface="+mn-lt"/>
                <a:ea typeface="+mn-ea"/>
              </a:rPr>
              <a:t> solutions (</a:t>
            </a:r>
            <a:r>
              <a:rPr lang="fr-BE" sz="2400" dirty="0" err="1">
                <a:latin typeface="+mn-lt"/>
                <a:ea typeface="+mn-ea"/>
              </a:rPr>
              <a:t>legal</a:t>
            </a:r>
            <a:r>
              <a:rPr lang="fr-BE" sz="2400" dirty="0">
                <a:latin typeface="+mn-lt"/>
                <a:ea typeface="+mn-ea"/>
              </a:rPr>
              <a:t>, fiscal helpdesk).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Ø"/>
              <a:defRPr/>
            </a:pPr>
            <a:r>
              <a:rPr lang="fr-BE" sz="2400" dirty="0" err="1">
                <a:latin typeface="+mn-lt"/>
                <a:ea typeface="+mn-ea"/>
              </a:rPr>
              <a:t>Voluntary</a:t>
            </a:r>
            <a:r>
              <a:rPr lang="fr-BE" sz="2400" dirty="0">
                <a:latin typeface="+mn-lt"/>
                <a:ea typeface="+mn-ea"/>
              </a:rPr>
              <a:t> </a:t>
            </a:r>
            <a:r>
              <a:rPr lang="fr-BE" sz="2400" dirty="0" err="1">
                <a:latin typeface="+mn-lt"/>
                <a:ea typeface="+mn-ea"/>
              </a:rPr>
              <a:t>activities</a:t>
            </a:r>
            <a:r>
              <a:rPr lang="fr-BE" sz="2400" dirty="0">
                <a:latin typeface="+mn-lt"/>
                <a:ea typeface="+mn-ea"/>
              </a:rPr>
              <a:t> ,e.g. visits to elderly people in a state of </a:t>
            </a:r>
            <a:r>
              <a:rPr lang="fr-BE" sz="2400" dirty="0" err="1">
                <a:latin typeface="+mn-lt"/>
                <a:ea typeface="+mn-ea"/>
              </a:rPr>
              <a:t>dependency</a:t>
            </a:r>
            <a:r>
              <a:rPr lang="fr-BE" sz="2400" dirty="0">
                <a:latin typeface="+mn-lt"/>
                <a:ea typeface="+mn-ea"/>
              </a:rPr>
              <a:t> ,</a:t>
            </a:r>
            <a:r>
              <a:rPr lang="fr-BE" sz="2400" dirty="0" err="1">
                <a:latin typeface="+mn-lt"/>
                <a:ea typeface="+mn-ea"/>
              </a:rPr>
              <a:t>visits</a:t>
            </a:r>
            <a:r>
              <a:rPr lang="fr-BE" sz="2400" dirty="0">
                <a:latin typeface="+mn-lt"/>
                <a:ea typeface="+mn-ea"/>
              </a:rPr>
              <a:t> to homes for senior people, helpdesk, translations,…..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Ø"/>
              <a:defRPr/>
            </a:pPr>
            <a:r>
              <a:rPr lang="fr-BE" sz="2400" dirty="0" err="1">
                <a:latin typeface="+mn-lt"/>
                <a:ea typeface="+mn-ea"/>
              </a:rPr>
              <a:t>member</a:t>
            </a:r>
            <a:r>
              <a:rPr lang="fr-BE" sz="2400" dirty="0">
                <a:latin typeface="+mn-lt"/>
                <a:ea typeface="+mn-ea"/>
              </a:rPr>
              <a:t> of the WG Asbestos (EC, medical service, Cancer Support Group and AIACE, </a:t>
            </a:r>
            <a:r>
              <a:rPr lang="fr-BE" sz="2400" dirty="0" err="1">
                <a:latin typeface="+mn-lt"/>
                <a:ea typeface="+mn-ea"/>
              </a:rPr>
              <a:t>both</a:t>
            </a:r>
            <a:r>
              <a:rPr lang="fr-BE" sz="2400" dirty="0">
                <a:latin typeface="+mn-lt"/>
                <a:ea typeface="+mn-ea"/>
              </a:rPr>
              <a:t> in </a:t>
            </a:r>
            <a:r>
              <a:rPr lang="fr-BE" sz="2400" dirty="0" err="1">
                <a:latin typeface="+mn-lt"/>
                <a:ea typeface="+mn-ea"/>
              </a:rPr>
              <a:t>partnership</a:t>
            </a:r>
            <a:r>
              <a:rPr lang="fr-BE" sz="2400" dirty="0">
                <a:latin typeface="+mn-lt"/>
                <a:ea typeface="+mn-ea"/>
              </a:rPr>
              <a:t> </a:t>
            </a:r>
            <a:r>
              <a:rPr lang="fr-BE" sz="2400" dirty="0" err="1">
                <a:latin typeface="+mn-lt"/>
                <a:ea typeface="+mn-ea"/>
              </a:rPr>
              <a:t>since</a:t>
            </a:r>
            <a:r>
              <a:rPr lang="fr-BE" sz="2400" dirty="0">
                <a:latin typeface="+mn-lt"/>
                <a:ea typeface="+mn-ea"/>
              </a:rPr>
              <a:t> 2013)</a:t>
            </a:r>
            <a:endParaRPr lang="fr-BE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>
              <a:latin typeface="+mn-lt"/>
              <a:ea typeface="+mn-ea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V.2024-1EN</a:t>
            </a:r>
          </a:p>
        </p:txBody>
      </p:sp>
      <p:sp>
        <p:nvSpPr>
          <p:cNvPr id="1843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80A1523-AFE5-4FF9-B9A5-B2908CEB09F2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fr-BE" altLang="fr-FR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8243888" y="1028700"/>
            <a:ext cx="144462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1800"/>
          </a:p>
        </p:txBody>
      </p:sp>
      <p:sp>
        <p:nvSpPr>
          <p:cNvPr id="3" name="Rectangle 2"/>
          <p:cNvSpPr/>
          <p:nvPr/>
        </p:nvSpPr>
        <p:spPr>
          <a:xfrm>
            <a:off x="827088" y="1028700"/>
            <a:ext cx="8066087" cy="43396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BE" altLang="fr-FR" sz="2400" b="1" dirty="0">
                <a:latin typeface="+mj-lt"/>
              </a:rPr>
              <a:t>Contacts </a:t>
            </a:r>
            <a:r>
              <a:rPr lang="fr-BE" altLang="fr-FR" sz="2400" b="1" dirty="0" err="1">
                <a:latin typeface="+mj-lt"/>
              </a:rPr>
              <a:t>between</a:t>
            </a:r>
            <a:r>
              <a:rPr lang="fr-BE" altLang="fr-FR" sz="2400" b="1" dirty="0">
                <a:latin typeface="+mj-lt"/>
              </a:rPr>
              <a:t> </a:t>
            </a:r>
            <a:r>
              <a:rPr lang="fr-BE" altLang="fr-FR" sz="2400" b="1" dirty="0" err="1">
                <a:latin typeface="+mj-lt"/>
              </a:rPr>
              <a:t>members</a:t>
            </a:r>
            <a:r>
              <a:rPr lang="fr-BE" altLang="fr-FR" sz="2400" b="1" dirty="0">
                <a:latin typeface="+mj-lt"/>
              </a:rPr>
              <a:t> </a:t>
            </a:r>
            <a:r>
              <a:rPr lang="fr-BE" altLang="fr-FR" sz="2400" b="1" dirty="0" err="1">
                <a:latin typeface="+mj-lt"/>
              </a:rPr>
              <a:t>depending</a:t>
            </a:r>
            <a:r>
              <a:rPr lang="fr-BE" altLang="fr-FR" sz="2400" b="1" dirty="0">
                <a:latin typeface="+mj-lt"/>
              </a:rPr>
              <a:t> on the size of the section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BE" sz="2400" b="1" dirty="0">
              <a:latin typeface="+mj-lt"/>
              <a:ea typeface="+mn-ea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Ø"/>
              <a:defRPr/>
            </a:pPr>
            <a:r>
              <a:rPr lang="fr-BE" sz="2400" dirty="0">
                <a:latin typeface="+mn-lt"/>
                <a:ea typeface="+mn-ea"/>
              </a:rPr>
              <a:t>Theatre outings, conferences, travelling ( </a:t>
            </a:r>
            <a:r>
              <a:rPr lang="fr-BE" sz="2400" dirty="0">
                <a:solidFill>
                  <a:srgbClr val="00B050"/>
                </a:solidFill>
                <a:latin typeface="+mn-lt"/>
                <a:ea typeface="+mn-ea"/>
              </a:rPr>
              <a:t>lot of </a:t>
            </a:r>
            <a:r>
              <a:rPr lang="fr-BE" sz="2400" dirty="0">
                <a:solidFill>
                  <a:srgbClr val="00B050"/>
                </a:solidFill>
                <a:latin typeface="+mn-lt"/>
                <a:ea typeface="+mn-ea"/>
                <a:sym typeface="Wingdings" panose="05000000000000000000" pitchFamily="2" charset="2"/>
              </a:rPr>
              <a:t></a:t>
            </a:r>
            <a:r>
              <a:rPr lang="fr-BE" sz="2400" dirty="0">
                <a:latin typeface="+mn-lt"/>
                <a:ea typeface="+mn-ea"/>
                <a:sym typeface="Wingdings" panose="05000000000000000000" pitchFamily="2" charset="2"/>
              </a:rPr>
              <a:t>)</a:t>
            </a:r>
            <a:r>
              <a:rPr lang="fr-BE" sz="2400" dirty="0">
                <a:latin typeface="+mn-lt"/>
                <a:ea typeface="+mn-ea"/>
              </a:rPr>
              <a:t>, museum </a:t>
            </a:r>
            <a:r>
              <a:rPr lang="fr-BE" sz="2400" dirty="0" err="1">
                <a:latin typeface="+mn-lt"/>
                <a:ea typeface="+mn-ea"/>
              </a:rPr>
              <a:t>visits</a:t>
            </a:r>
            <a:r>
              <a:rPr lang="fr-BE" sz="2400" dirty="0">
                <a:latin typeface="+mn-lt"/>
                <a:ea typeface="+mn-ea"/>
              </a:rPr>
              <a:t>, </a:t>
            </a:r>
            <a:r>
              <a:rPr lang="fr-BE" sz="2400" dirty="0" err="1">
                <a:latin typeface="+mn-lt"/>
                <a:ea typeface="+mn-ea"/>
              </a:rPr>
              <a:t>walks</a:t>
            </a:r>
            <a:r>
              <a:rPr lang="fr-BE" sz="2400" dirty="0">
                <a:latin typeface="+mn-lt"/>
                <a:ea typeface="+mn-ea"/>
              </a:rPr>
              <a:t>, lunch meetings….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Ø"/>
              <a:defRPr/>
            </a:pPr>
            <a:endParaRPr lang="fr-BE" sz="2400" dirty="0">
              <a:latin typeface="+mn-lt"/>
              <a:ea typeface="+mn-ea"/>
              <a:cs typeface="Calibri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Ø"/>
              <a:defRPr/>
            </a:pPr>
            <a:r>
              <a:rPr lang="fr-BE" sz="2400" dirty="0">
                <a:solidFill>
                  <a:srgbClr val="000000"/>
                </a:solidFill>
                <a:latin typeface="+mn-lt"/>
                <a:ea typeface="+mn-ea"/>
              </a:rPr>
              <a:t>Many members participate in </a:t>
            </a:r>
            <a:r>
              <a:rPr lang="fr-BE" sz="2400" dirty="0" err="1">
                <a:solidFill>
                  <a:srgbClr val="000000"/>
                </a:solidFill>
                <a:latin typeface="+mn-lt"/>
                <a:ea typeface="+mn-ea"/>
              </a:rPr>
              <a:t>leisure</a:t>
            </a:r>
            <a:r>
              <a:rPr lang="fr-BE" sz="2400" dirty="0">
                <a:solidFill>
                  <a:srgbClr val="000000"/>
                </a:solidFill>
                <a:latin typeface="+mn-lt"/>
                <a:ea typeface="+mn-ea"/>
              </a:rPr>
              <a:t> clubs organised by the institutions in </a:t>
            </a:r>
            <a:r>
              <a:rPr lang="fr-BE" sz="2400" dirty="0" err="1">
                <a:solidFill>
                  <a:srgbClr val="000000"/>
                </a:solidFill>
                <a:latin typeface="+mn-lt"/>
                <a:ea typeface="+mn-ea"/>
              </a:rPr>
              <a:t>different</a:t>
            </a:r>
            <a:r>
              <a:rPr lang="fr-BE" sz="2400" dirty="0">
                <a:solidFill>
                  <a:srgbClr val="000000"/>
                </a:solidFill>
                <a:latin typeface="+mn-lt"/>
                <a:ea typeface="+mn-ea"/>
              </a:rPr>
              <a:t> countries: all are </a:t>
            </a:r>
            <a:r>
              <a:rPr lang="fr-BE" sz="2400" dirty="0" err="1">
                <a:solidFill>
                  <a:srgbClr val="000000"/>
                </a:solidFill>
                <a:latin typeface="+mn-lt"/>
                <a:ea typeface="+mn-ea"/>
              </a:rPr>
              <a:t>available</a:t>
            </a:r>
            <a:r>
              <a:rPr lang="fr-BE" sz="2400" dirty="0">
                <a:solidFill>
                  <a:srgbClr val="000000"/>
                </a:solidFill>
                <a:latin typeface="+mn-lt"/>
                <a:ea typeface="+mn-ea"/>
              </a:rPr>
              <a:t> to retired staff and relatives, i.e. bridge, gym, dance, and more...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fr-BE" sz="2400" b="1" dirty="0">
              <a:latin typeface="+mn-lt"/>
              <a:ea typeface="+mn-ea"/>
            </a:endParaRP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971550" y="549275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BE" altLang="fr-FR" sz="2800" b="1" dirty="0">
                <a:latin typeface="Copperplate Gothic Bold" pitchFamily="34" charset="0"/>
              </a:rPr>
              <a:t>      </a:t>
            </a:r>
            <a:r>
              <a:rPr lang="fr-BE" altLang="fr-FR" sz="2800" b="1" dirty="0" err="1">
                <a:latin typeface="Copperplate Gothic Bold" pitchFamily="34" charset="0"/>
              </a:rPr>
              <a:t>Other</a:t>
            </a:r>
            <a:r>
              <a:rPr lang="fr-BE" altLang="fr-FR" sz="2800" b="1" dirty="0">
                <a:latin typeface="Copperplate Gothic Bold" pitchFamily="34" charset="0"/>
              </a:rPr>
              <a:t> actions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V.2024-1 EN</a:t>
            </a:r>
          </a:p>
        </p:txBody>
      </p:sp>
      <p:sp>
        <p:nvSpPr>
          <p:cNvPr id="1946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F0C34F3-8954-4A88-958D-4F746A08F32B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fr-BE" altLang="fr-FR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oneTexte 1"/>
          <p:cNvSpPr txBox="1">
            <a:spLocks noChangeArrowheads="1"/>
          </p:cNvSpPr>
          <p:nvPr/>
        </p:nvSpPr>
        <p:spPr bwMode="auto">
          <a:xfrm>
            <a:off x="250825" y="1798948"/>
            <a:ext cx="864235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400" dirty="0">
                <a:ea typeface="Calibri" panose="020F0502020204030204" pitchFamily="34" charset="0"/>
                <a:cs typeface="Calibri" panose="020F0502020204030204" pitchFamily="34" charset="0"/>
              </a:rPr>
              <a:t>Need for new </a:t>
            </a:r>
            <a:r>
              <a:rPr lang="fr-BE" altLang="fr-FR" sz="2400" dirty="0" err="1">
                <a:ea typeface="Calibri" panose="020F0502020204030204" pitchFamily="34" charset="0"/>
                <a:cs typeface="Calibri" panose="020F0502020204030204" pitchFamily="34" charset="0"/>
              </a:rPr>
              <a:t>volunteers</a:t>
            </a:r>
            <a:r>
              <a:rPr lang="fr-BE" altLang="fr-FR" sz="2400" dirty="0">
                <a:ea typeface="Calibri" panose="020F0502020204030204" pitchFamily="34" charset="0"/>
                <a:cs typeface="Calibri" panose="020F0502020204030204" pitchFamily="34" charset="0"/>
              </a:rPr>
              <a:t>, lots of </a:t>
            </a:r>
            <a:r>
              <a:rPr lang="fr-BE" altLang="fr-FR" sz="2400" dirty="0" err="1">
                <a:ea typeface="Calibri" panose="020F0502020204030204" pitchFamily="34" charset="0"/>
                <a:cs typeface="Calibri" panose="020F0502020204030204" pitchFamily="34" charset="0"/>
              </a:rPr>
              <a:t>fields</a:t>
            </a:r>
            <a:r>
              <a:rPr lang="fr-BE" altLang="fr-FR" sz="2400" dirty="0">
                <a:ea typeface="Calibri" panose="020F0502020204030204" pitchFamily="34" charset="0"/>
                <a:cs typeface="Calibri" panose="020F0502020204030204" pitchFamily="34" charset="0"/>
              </a:rPr>
              <a:t> of activities 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fr-BE" altLang="fr-FR" sz="2400" dirty="0" err="1">
                <a:ea typeface="Calibri" panose="020F0502020204030204" pitchFamily="34" charset="0"/>
                <a:cs typeface="Calibri" panose="020F0502020204030204" pitchFamily="34" charset="0"/>
              </a:rPr>
              <a:t>Visits</a:t>
            </a:r>
            <a:r>
              <a:rPr lang="fr-BE" altLang="fr-FR" sz="2400" dirty="0"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fr-BE" altLang="fr-FR" sz="2400" dirty="0" err="1">
                <a:ea typeface="Calibri" panose="020F0502020204030204" pitchFamily="34" charset="0"/>
                <a:cs typeface="Calibri" panose="020F0502020204030204" pitchFamily="34" charset="0"/>
              </a:rPr>
              <a:t>members</a:t>
            </a:r>
            <a:r>
              <a:rPr lang="fr-BE" altLang="fr-FR" sz="2400" dirty="0">
                <a:ea typeface="Calibri" panose="020F0502020204030204" pitchFamily="34" charset="0"/>
                <a:cs typeface="Calibri" panose="020F0502020204030204" pitchFamily="34" charset="0"/>
              </a:rPr>
              <a:t> in a state of </a:t>
            </a:r>
            <a:r>
              <a:rPr lang="fr-BE" altLang="fr-FR" sz="2400" dirty="0" err="1">
                <a:ea typeface="Calibri" panose="020F0502020204030204" pitchFamily="34" charset="0"/>
                <a:cs typeface="Calibri" panose="020F0502020204030204" pitchFamily="34" charset="0"/>
              </a:rPr>
              <a:t>dependency</a:t>
            </a:r>
            <a:r>
              <a:rPr lang="fr-BE" altLang="fr-FR" sz="2400" dirty="0"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fr-BE" altLang="fr-FR" sz="2400" dirty="0">
                <a:ea typeface="Calibri" panose="020F0502020204030204" pitchFamily="34" charset="0"/>
                <a:cs typeface="Calibri" panose="020F0502020204030204" pitchFamily="34" charset="0"/>
              </a:rPr>
              <a:t>Help in </a:t>
            </a:r>
            <a:r>
              <a:rPr lang="fr-BE" altLang="fr-FR" sz="2400" dirty="0" err="1">
                <a:ea typeface="Calibri" panose="020F0502020204030204" pitchFamily="34" charset="0"/>
                <a:cs typeface="Calibri" panose="020F0502020204030204" pitchFamily="34" charset="0"/>
              </a:rPr>
              <a:t>dealing</a:t>
            </a:r>
            <a:r>
              <a:rPr lang="fr-BE" altLang="fr-FR" sz="24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altLang="fr-FR" sz="2400" dirty="0" err="1">
                <a:ea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fr-BE" altLang="fr-FR" sz="2400" dirty="0">
                <a:ea typeface="Calibri" panose="020F0502020204030204" pitchFamily="34" charset="0"/>
                <a:cs typeface="Calibri" panose="020F0502020204030204" pitchFamily="34" charset="0"/>
              </a:rPr>
              <a:t> the administrative </a:t>
            </a:r>
            <a:r>
              <a:rPr lang="fr-BE" altLang="fr-FR" sz="2400" dirty="0" err="1">
                <a:ea typeface="Calibri" panose="020F0502020204030204" pitchFamily="34" charset="0"/>
                <a:cs typeface="Calibri" panose="020F0502020204030204" pitchFamily="34" charset="0"/>
              </a:rPr>
              <a:t>authorities</a:t>
            </a:r>
            <a:r>
              <a:rPr lang="fr-BE" altLang="fr-FR" sz="2400" dirty="0"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fr-BE" altLang="fr-FR" sz="2400" dirty="0" err="1">
                <a:ea typeface="Calibri" panose="020F0502020204030204" pitchFamily="34" charset="0"/>
                <a:cs typeface="Calibri" panose="020F0502020204030204" pitchFamily="34" charset="0"/>
              </a:rPr>
              <a:t>pmo,jsis</a:t>
            </a:r>
            <a:r>
              <a:rPr lang="fr-BE" altLang="fr-FR" sz="2400" dirty="0">
                <a:ea typeface="Calibri" panose="020F0502020204030204" pitchFamily="34" charset="0"/>
                <a:cs typeface="Calibri" panose="020F0502020204030204" pitchFamily="34" charset="0"/>
              </a:rPr>
              <a:t>), 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fr-BE" altLang="fr-FR" sz="2400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Translations,</a:t>
            </a:r>
            <a:r>
              <a:rPr lang="fr-BE" altLang="fr-FR" sz="24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fr-BE" altLang="fr-FR" sz="2400" dirty="0">
                <a:ea typeface="Calibri" panose="020F0502020204030204" pitchFamily="34" charset="0"/>
                <a:cs typeface="Calibri" panose="020F0502020204030204" pitchFamily="34" charset="0"/>
              </a:rPr>
              <a:t>Training in office automation (</a:t>
            </a:r>
            <a:r>
              <a:rPr lang="fr-BE" altLang="fr-FR" sz="2400" dirty="0" err="1">
                <a:ea typeface="Calibri" panose="020F0502020204030204" pitchFamily="34" charset="0"/>
                <a:cs typeface="Calibri" panose="020F0502020204030204" pitchFamily="34" charset="0"/>
              </a:rPr>
              <a:t>internet,tablet</a:t>
            </a:r>
            <a:r>
              <a:rPr lang="fr-BE" altLang="fr-FR" sz="2400" dirty="0">
                <a:ea typeface="Calibri" panose="020F0502020204030204" pitchFamily="34" charset="0"/>
                <a:cs typeface="Calibri" panose="020F0502020204030204" pitchFamily="34" charset="0"/>
              </a:rPr>
              <a:t>, smartphones)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fr-BE" altLang="fr-FR" sz="2400" dirty="0" err="1">
                <a:ea typeface="Calibri" panose="020F0502020204030204" pitchFamily="34" charset="0"/>
                <a:cs typeface="Calibri" panose="020F0502020204030204" pitchFamily="34" charset="0"/>
              </a:rPr>
              <a:t>Presentations</a:t>
            </a:r>
            <a:r>
              <a:rPr lang="fr-BE" altLang="fr-FR" sz="2400" dirty="0">
                <a:ea typeface="Calibri" panose="020F0502020204030204" pitchFamily="34" charset="0"/>
                <a:cs typeface="Calibri" panose="020F0502020204030204" pitchFamily="34" charset="0"/>
              </a:rPr>
              <a:t> to the </a:t>
            </a:r>
            <a:r>
              <a:rPr lang="fr-BE" altLang="fr-FR" sz="2400" dirty="0" err="1">
                <a:ea typeface="Calibri" panose="020F0502020204030204" pitchFamily="34" charset="0"/>
                <a:cs typeface="Calibri" panose="020F0502020204030204" pitchFamily="34" charset="0"/>
              </a:rPr>
              <a:t>pre</a:t>
            </a:r>
            <a:r>
              <a:rPr lang="fr-BE" altLang="fr-FR" sz="2400" dirty="0">
                <a:ea typeface="Calibri" panose="020F0502020204030204" pitchFamily="34" charset="0"/>
                <a:cs typeface="Calibri" panose="020F0502020204030204" pitchFamily="34" charset="0"/>
              </a:rPr>
              <a:t>-retirement </a:t>
            </a:r>
            <a:r>
              <a:rPr lang="fr-BE" altLang="fr-FR" sz="2400" dirty="0" err="1">
                <a:ea typeface="Calibri" panose="020F0502020204030204" pitchFamily="34" charset="0"/>
                <a:cs typeface="Calibri" panose="020F0502020204030204" pitchFamily="34" charset="0"/>
              </a:rPr>
              <a:t>seminars</a:t>
            </a:r>
            <a:endParaRPr lang="fr-BE" altLang="fr-FR" sz="2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eaLnBrk="1" hangingPunct="1">
              <a:spcBef>
                <a:spcPct val="0"/>
              </a:spcBef>
            </a:pPr>
            <a:endParaRPr lang="fr-BE" altLang="fr-FR" sz="2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2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400" dirty="0">
                <a:ea typeface="Calibri" panose="020F0502020204030204" pitchFamily="34" charset="0"/>
                <a:cs typeface="Calibri" panose="020F0502020204030204" pitchFamily="34" charset="0"/>
              </a:rPr>
              <a:t>« Espace  seniors » : avenue des Nerviens </a:t>
            </a:r>
            <a:r>
              <a:rPr lang="fr-BE" altLang="fr-FR" sz="2400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105, 00/038</a:t>
            </a:r>
            <a:r>
              <a:rPr lang="fr-BE" altLang="fr-FR" sz="2400" dirty="0">
                <a:ea typeface="Calibri" panose="020F0502020204030204" pitchFamily="34" charset="0"/>
                <a:cs typeface="Calibri" panose="020F0502020204030204" pitchFamily="34" charset="0"/>
              </a:rPr>
              <a:t>, an office, </a:t>
            </a:r>
            <a:r>
              <a:rPr lang="fr-BE" altLang="fr-FR" sz="2400" dirty="0" err="1">
                <a:ea typeface="Calibri" panose="020F0502020204030204" pitchFamily="34" charset="0"/>
                <a:cs typeface="Calibri" panose="020F0502020204030204" pitchFamily="34" charset="0"/>
              </a:rPr>
              <a:t>telephone</a:t>
            </a:r>
            <a:r>
              <a:rPr lang="fr-BE" altLang="fr-FR" sz="2400" dirty="0">
                <a:ea typeface="Calibri" panose="020F0502020204030204" pitchFamily="34" charset="0"/>
                <a:cs typeface="Calibri" panose="020F0502020204030204" pitchFamily="34" charset="0"/>
              </a:rPr>
              <a:t>, 4 </a:t>
            </a:r>
            <a:r>
              <a:rPr lang="fr-BE" altLang="fr-FR" sz="2400" dirty="0" err="1">
                <a:ea typeface="Calibri" panose="020F0502020204030204" pitchFamily="34" charset="0"/>
                <a:cs typeface="Calibri" panose="020F0502020204030204" pitchFamily="34" charset="0"/>
              </a:rPr>
              <a:t>PCs</a:t>
            </a:r>
            <a:r>
              <a:rPr lang="fr-BE" altLang="fr-FR" sz="2400" dirty="0">
                <a:ea typeface="Calibri" panose="020F0502020204030204" pitchFamily="34" charset="0"/>
                <a:cs typeface="Calibri" panose="020F0502020204030204" pitchFamily="34" charset="0"/>
              </a:rPr>
              <a:t>, meeting room </a:t>
            </a: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1403350" y="692150"/>
            <a:ext cx="60483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BE" altLang="fr-FR">
                <a:latin typeface="Copperplate Gothic Bold" pitchFamily="34" charset="0"/>
              </a:rPr>
              <a:t>Main basis of our action 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BE" altLang="fr-FR">
                <a:latin typeface="Copperplate Gothic Bold" pitchFamily="34" charset="0"/>
              </a:rPr>
              <a:t>volunteering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V.2024-1 EN</a:t>
            </a:r>
          </a:p>
        </p:txBody>
      </p:sp>
      <p:sp>
        <p:nvSpPr>
          <p:cNvPr id="2048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609A657-340C-47C7-B21B-6F1652286ABC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fr-BE" altLang="fr-FR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224136"/>
          </a:xfrm>
        </p:spPr>
        <p:txBody>
          <a:bodyPr/>
          <a:lstStyle/>
          <a:p>
            <a:r>
              <a:rPr lang="fr-FR" altLang="en-US" sz="2400" dirty="0">
                <a:latin typeface="Copperplate Gothic Bold" panose="020E0705020206020404" pitchFamily="34" charset="0"/>
              </a:rPr>
              <a:t>INSURANCES SPECIFICALLY INTENDED FOR RETIRED STAFF, PROPOSED BY AIACE</a:t>
            </a:r>
            <a:br>
              <a:rPr lang="en-GB" altLang="en-US" sz="2400" dirty="0">
                <a:latin typeface="Copperplate Gothic Bold" panose="020E0705020206020404" pitchFamily="34" charset="0"/>
              </a:rPr>
            </a:br>
            <a:endParaRPr lang="fr-BE" sz="2400" dirty="0">
              <a:latin typeface="Copperplate Gothic Bold" panose="020E07050202060204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7416824" cy="3217912"/>
          </a:xfrm>
        </p:spPr>
        <p:txBody>
          <a:bodyPr/>
          <a:lstStyle/>
          <a:p>
            <a:pPr algn="l"/>
            <a:r>
              <a:rPr lang="en-US" sz="2000" dirty="0">
                <a:solidFill>
                  <a:schemeClr val="tx1"/>
                </a:solidFill>
              </a:rPr>
              <a:t>At retirement  time,  the insurance covering accidents and incapacity (</a:t>
            </a:r>
            <a:r>
              <a:rPr lang="en-US" sz="2000">
                <a:solidFill>
                  <a:schemeClr val="tx1"/>
                </a:solidFill>
              </a:rPr>
              <a:t>article 72§3 </a:t>
            </a:r>
            <a:r>
              <a:rPr lang="en-US" sz="2000" dirty="0">
                <a:solidFill>
                  <a:schemeClr val="tx1"/>
                </a:solidFill>
              </a:rPr>
              <a:t>of the Staff Regulations) IS NO LONGER VALID. 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Therefore, already in 1994, AIACE signed, with the insurance company CIGNA a contract called "ACCIDENTS", and  then, later on a contract "HOSPITALIZATION”.</a:t>
            </a:r>
            <a:endParaRPr lang="fr-BE" sz="2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V.2024-1 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73DBB-E9DE-42E4-8ECA-A4C9AE2BA21E}" type="slidenum">
              <a:rPr lang="fr-BE" smtClean="0"/>
              <a:pPr>
                <a:defRPr/>
              </a:pPr>
              <a:t>18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64830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800" u="sng" dirty="0" err="1">
                <a:latin typeface="Copperplate Gothic Bold" panose="020E0705020206020404" pitchFamily="34" charset="0"/>
              </a:rPr>
              <a:t>Insurances</a:t>
            </a:r>
            <a:r>
              <a:rPr lang="fr-FR" altLang="fr-FR" sz="2800" u="sng" dirty="0">
                <a:latin typeface="Copperplate Gothic Bold" panose="020E0705020206020404" pitchFamily="34" charset="0"/>
              </a:rPr>
              <a:t> </a:t>
            </a:r>
            <a:endParaRPr lang="en-GB" altLang="fr-FR" sz="2800" u="sng" dirty="0">
              <a:latin typeface="Copperplate Gothic Bold" panose="020E07050202060204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  <a:defRPr/>
            </a:pPr>
            <a:r>
              <a:rPr lang="en-GB" sz="2400" dirty="0"/>
              <a:t>To subscribe an insurance, you must:</a:t>
            </a:r>
          </a:p>
          <a:p>
            <a:pPr algn="just">
              <a:defRPr/>
            </a:pPr>
            <a:r>
              <a:rPr lang="en-GB" sz="2400" dirty="0"/>
              <a:t>Be retired</a:t>
            </a:r>
          </a:p>
          <a:p>
            <a:pPr algn="just">
              <a:defRPr/>
            </a:pPr>
            <a:r>
              <a:rPr lang="en-GB" sz="2400" dirty="0"/>
              <a:t>Be a member of AIACE</a:t>
            </a:r>
          </a:p>
          <a:p>
            <a:pPr algn="just">
              <a:defRPr/>
            </a:pPr>
            <a:r>
              <a:rPr lang="en-GB" sz="2400" dirty="0"/>
              <a:t>The cover for accidents will be the same as for active personnel</a:t>
            </a:r>
          </a:p>
          <a:p>
            <a:pPr algn="just">
              <a:defRPr/>
            </a:pPr>
            <a:r>
              <a:rPr lang="en-GB" sz="2400" dirty="0"/>
              <a:t>No waiting delay: the policy can start on the first day of retirement</a:t>
            </a:r>
          </a:p>
          <a:p>
            <a:pPr algn="just">
              <a:defRPr/>
            </a:pPr>
            <a:endParaRPr lang="en-GB" sz="2400" dirty="0"/>
          </a:p>
          <a:p>
            <a:pPr marL="0" indent="0" algn="just">
              <a:buNone/>
              <a:defRPr/>
            </a:pPr>
            <a:r>
              <a:rPr lang="en-GB" sz="2400" dirty="0"/>
              <a:t>For more information:</a:t>
            </a:r>
          </a:p>
          <a:p>
            <a:pPr algn="just">
              <a:defRPr/>
            </a:pPr>
            <a:r>
              <a:rPr lang="en-GB" sz="2400" dirty="0"/>
              <a:t>Web site of AIACE international: </a:t>
            </a:r>
            <a:r>
              <a:rPr lang="en-GB" sz="2400" dirty="0" err="1"/>
              <a:t>aiace-europa-eu</a:t>
            </a:r>
            <a:endParaRPr lang="en-GB" sz="2400" dirty="0"/>
          </a:p>
          <a:p>
            <a:pPr algn="just">
              <a:defRPr/>
            </a:pPr>
            <a:r>
              <a:rPr lang="en-GB" sz="2400" dirty="0"/>
              <a:t>Meeting possible with CIGNA once a month on appointment either at the AIACE international Office or by video conference</a:t>
            </a:r>
          </a:p>
          <a:p>
            <a:pPr algn="just">
              <a:defRPr/>
            </a:pPr>
            <a:r>
              <a:rPr lang="en-GB" sz="2400" dirty="0"/>
              <a:t>E mail address of the group of volunteers specialised in </a:t>
            </a:r>
          </a:p>
          <a:p>
            <a:pPr algn="just">
              <a:defRPr/>
            </a:pPr>
            <a:endParaRPr lang="en-GB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V.2024-1 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FBFF6-D4E0-4DEB-AC83-5335CC51CBDC}" type="slidenum">
              <a:rPr lang="fr-BE" smtClean="0"/>
              <a:pPr>
                <a:defRPr/>
              </a:pPr>
              <a:t>19</a:t>
            </a:fld>
            <a:endParaRPr lang="fr-B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oneTexte 1"/>
          <p:cNvSpPr txBox="1">
            <a:spLocks noChangeArrowheads="1"/>
          </p:cNvSpPr>
          <p:nvPr/>
        </p:nvSpPr>
        <p:spPr bwMode="auto">
          <a:xfrm>
            <a:off x="1258888" y="981075"/>
            <a:ext cx="6553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1800"/>
          </a:p>
        </p:txBody>
      </p:sp>
      <p:sp>
        <p:nvSpPr>
          <p:cNvPr id="3075" name="ZoneTexte 2"/>
          <p:cNvSpPr txBox="1">
            <a:spLocks noChangeArrowheads="1"/>
          </p:cNvSpPr>
          <p:nvPr/>
        </p:nvSpPr>
        <p:spPr bwMode="auto">
          <a:xfrm>
            <a:off x="1692275" y="3500438"/>
            <a:ext cx="575945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BE" altLang="fr-FR" sz="3600" i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3600" dirty="0"/>
              <a:t>International Association of Former Staff  of the European Union (« AIACE »)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3600" i="1" dirty="0">
                <a:solidFill>
                  <a:srgbClr val="00B050"/>
                </a:solidFill>
              </a:rPr>
              <a:t>Join us!</a:t>
            </a:r>
          </a:p>
        </p:txBody>
      </p:sp>
      <p:pic>
        <p:nvPicPr>
          <p:cNvPr id="3076" name="Image 3" descr="logocouleursNE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76250"/>
            <a:ext cx="3135312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V.2024-1 EN</a:t>
            </a:r>
          </a:p>
        </p:txBody>
      </p:sp>
      <p:sp>
        <p:nvSpPr>
          <p:cNvPr id="307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968A17A-317E-4819-9CAD-FC3E77082860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fr-BE" altLang="fr-FR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oneTexte 1"/>
          <p:cNvSpPr txBox="1">
            <a:spLocks noChangeArrowheads="1"/>
          </p:cNvSpPr>
          <p:nvPr/>
        </p:nvSpPr>
        <p:spPr bwMode="auto">
          <a:xfrm>
            <a:off x="278899" y="2924943"/>
            <a:ext cx="4797157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1800" b="1" dirty="0">
                <a:latin typeface="Copperplate Gothic Bold" pitchFamily="34" charset="0"/>
              </a:rPr>
              <a:t>AIACE International,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1800" b="1" dirty="0">
                <a:solidFill>
                  <a:srgbClr val="FF0000"/>
                </a:solidFill>
                <a:latin typeface="Copperplate Gothic Bold" pitchFamily="34" charset="0"/>
              </a:rPr>
              <a:t>VM18 - 03/013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1800" b="1" dirty="0">
                <a:latin typeface="Copperplate Gothic Bold" pitchFamily="34" charset="0"/>
              </a:rPr>
              <a:t>tel. 02.2952960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u="sng" dirty="0">
                <a:hlinkClick r:id="rId2"/>
              </a:rPr>
              <a:t>aiace-int@ec.europa.eu</a:t>
            </a:r>
            <a:endParaRPr lang="fr-BE" altLang="fr-FR" sz="1800" b="1" dirty="0">
              <a:latin typeface="Copperplate Gothic Bold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fr-FR" sz="1800" dirty="0">
                <a:hlinkClick r:id="rId3"/>
              </a:rPr>
              <a:t>aiace-general@ec.europa.eu</a:t>
            </a:r>
            <a:r>
              <a:rPr lang="fr-FR" altLang="fr-FR" sz="1800" dirty="0"/>
              <a:t>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fr-FR" sz="1800" dirty="0">
                <a:hlinkClick r:id="rId4"/>
              </a:rPr>
              <a:t>web site https://aiace-europa.eu</a:t>
            </a: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1800" b="1" dirty="0">
                <a:latin typeface="Copperplate Gothic Bold" pitchFamily="34" charset="0"/>
              </a:rPr>
              <a:t>AIACE </a:t>
            </a:r>
            <a:r>
              <a:rPr lang="fr-BE" altLang="fr-FR" sz="1800" b="1" dirty="0" err="1">
                <a:latin typeface="Copperplate Gothic Bold" pitchFamily="34" charset="0"/>
              </a:rPr>
              <a:t>Belgium</a:t>
            </a:r>
            <a:r>
              <a:rPr lang="fr-BE" altLang="fr-FR" sz="1800" b="1" dirty="0">
                <a:latin typeface="Copperplate Gothic Bold" pitchFamily="34" charset="0"/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1800" b="1" dirty="0">
                <a:solidFill>
                  <a:srgbClr val="FF0000"/>
                </a:solidFill>
                <a:latin typeface="Copperplate Gothic Bold" pitchFamily="34" charset="0"/>
              </a:rPr>
              <a:t>VM18 - 03/058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1800" b="1" dirty="0">
                <a:latin typeface="Copperplate Gothic Bold" pitchFamily="34" charset="0"/>
              </a:rPr>
              <a:t>tel. 02.2953842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u="sng" dirty="0">
                <a:hlinkClick r:id="rId5"/>
              </a:rPr>
              <a:t>aiace-be@ec.europa.eu</a:t>
            </a:r>
            <a:endParaRPr lang="fr-FR" altLang="fr-FR" sz="1800" u="sng" dirty="0"/>
          </a:p>
          <a:p>
            <a:pPr eaLnBrk="1" hangingPunct="1">
              <a:spcBef>
                <a:spcPct val="0"/>
              </a:spcBef>
              <a:buNone/>
            </a:pPr>
            <a:r>
              <a:rPr lang="fr-BE" altLang="fr-FR" sz="1800" dirty="0">
                <a:ea typeface="Calibri" panose="020F0502020204030204" pitchFamily="34" charset="0"/>
                <a:cs typeface="Calibri" panose="020F0502020204030204" pitchFamily="34" charset="0"/>
              </a:rPr>
              <a:t>Membership </a:t>
            </a:r>
            <a:r>
              <a:rPr lang="fr-BE" altLang="fr-FR" sz="1800" dirty="0" err="1">
                <a:ea typeface="Calibri" panose="020F0502020204030204" pitchFamily="34" charset="0"/>
                <a:cs typeface="Calibri" panose="020F0502020204030204" pitchFamily="34" charset="0"/>
              </a:rPr>
              <a:t>through</a:t>
            </a:r>
            <a:r>
              <a:rPr lang="fr-BE" altLang="fr-FR" sz="1800" dirty="0">
                <a:ea typeface="Calibri" panose="020F0502020204030204" pitchFamily="34" charset="0"/>
                <a:cs typeface="Calibri" panose="020F0502020204030204" pitchFamily="34" charset="0"/>
              </a:rPr>
              <a:t> the local branches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1800" b="1" dirty="0">
              <a:latin typeface="Copperplate Gothic Bold" pitchFamily="34" charset="0"/>
            </a:endParaRPr>
          </a:p>
        </p:txBody>
      </p:sp>
      <p:sp>
        <p:nvSpPr>
          <p:cNvPr id="27651" name="ZoneTexte 2"/>
          <p:cNvSpPr txBox="1">
            <a:spLocks noChangeArrowheads="1"/>
          </p:cNvSpPr>
          <p:nvPr/>
        </p:nvSpPr>
        <p:spPr bwMode="auto">
          <a:xfrm>
            <a:off x="3276600" y="4581525"/>
            <a:ext cx="51118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>
              <a:buNone/>
            </a:pPr>
            <a:r>
              <a:rPr lang="fr-BE" sz="2400" b="1" dirty="0"/>
              <a:t>     Rue Van </a:t>
            </a:r>
            <a:r>
              <a:rPr lang="fr-BE" sz="2400" b="1" dirty="0" err="1"/>
              <a:t>Maerlant</a:t>
            </a:r>
            <a:r>
              <a:rPr lang="fr-BE" sz="2400" b="1" dirty="0"/>
              <a:t> 18 – 3/058</a:t>
            </a:r>
            <a:endParaRPr lang="fr-BE" sz="2400" b="1" dirty="0">
              <a:solidFill>
                <a:srgbClr val="FF0000"/>
              </a:solidFill>
            </a:endParaRPr>
          </a:p>
        </p:txBody>
      </p:sp>
      <p:pic>
        <p:nvPicPr>
          <p:cNvPr id="27652" name="Image 4" descr="logocouleursNEW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203835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V.2024-1 EN</a:t>
            </a:r>
          </a:p>
        </p:txBody>
      </p:sp>
      <p:sp>
        <p:nvSpPr>
          <p:cNvPr id="2765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67E07DE-DBE4-46C0-8E31-2FE81BD56E73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fr-BE" altLang="fr-FR" sz="1200">
              <a:solidFill>
                <a:srgbClr val="89898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3376112" y="3581063"/>
            <a:ext cx="5300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/>
              <a:t>Rue Van </a:t>
            </a:r>
            <a:r>
              <a:rPr lang="fr-BE" sz="2400" b="1" dirty="0" err="1"/>
              <a:t>Maerlant</a:t>
            </a:r>
            <a:r>
              <a:rPr lang="fr-BE" sz="2400" b="1" dirty="0"/>
              <a:t> 18 – 3/013</a:t>
            </a:r>
            <a:endParaRPr lang="fr-BE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66763" y="1280674"/>
            <a:ext cx="7920037" cy="412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400" dirty="0" err="1"/>
              <a:t>Approximatly</a:t>
            </a:r>
            <a:r>
              <a:rPr lang="fr-BE" altLang="fr-FR" sz="2200" dirty="0"/>
              <a:t> 31000</a:t>
            </a:r>
            <a:r>
              <a:rPr lang="fr-BE" altLang="fr-FR" sz="2400" dirty="0"/>
              <a:t> retired personnel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2400" dirty="0"/>
          </a:p>
          <a:p>
            <a:pPr marL="0" lvl="1" eaLnBrk="1" hangingPunct="1">
              <a:spcBef>
                <a:spcPct val="0"/>
              </a:spcBef>
              <a:buFontTx/>
              <a:buNone/>
            </a:pPr>
            <a:r>
              <a:rPr lang="fr-BE" altLang="fr-FR" sz="2400" dirty="0"/>
              <a:t>The population </a:t>
            </a:r>
            <a:r>
              <a:rPr lang="fr-BE" altLang="fr-FR" sz="2400" dirty="0" err="1"/>
              <a:t>is</a:t>
            </a:r>
            <a:r>
              <a:rPr lang="fr-BE" altLang="fr-FR" sz="2400" dirty="0"/>
              <a:t> </a:t>
            </a:r>
            <a:r>
              <a:rPr lang="fr-BE" altLang="fr-FR" sz="2400" dirty="0" err="1"/>
              <a:t>composed</a:t>
            </a:r>
            <a:r>
              <a:rPr lang="fr-BE" altLang="fr-FR" sz="2400" dirty="0"/>
              <a:t> of </a:t>
            </a:r>
            <a:r>
              <a:rPr lang="fr-BE" altLang="fr-FR" sz="2400" dirty="0" err="1"/>
              <a:t>beneficiaries</a:t>
            </a:r>
            <a:r>
              <a:rPr lang="fr-BE" altLang="fr-FR" sz="2400" dirty="0"/>
              <a:t> of </a:t>
            </a:r>
          </a:p>
          <a:p>
            <a:pPr marL="0" lvl="1" eaLnBrk="1" hangingPunct="1">
              <a:spcBef>
                <a:spcPct val="0"/>
              </a:spcBef>
              <a:buFont typeface="Arial" charset="0"/>
              <a:buChar char="•"/>
            </a:pPr>
            <a:r>
              <a:rPr lang="fr-BE" altLang="fr-FR" sz="2400" dirty="0"/>
              <a:t> retirement pension, </a:t>
            </a:r>
          </a:p>
          <a:p>
            <a:pPr marL="0" lvl="1" eaLnBrk="1" hangingPunct="1">
              <a:spcBef>
                <a:spcPct val="0"/>
              </a:spcBef>
              <a:buFont typeface="Arial" charset="0"/>
              <a:buChar char="•"/>
            </a:pPr>
            <a:r>
              <a:rPr lang="fr-BE" altLang="fr-FR" sz="2400" dirty="0"/>
              <a:t>  </a:t>
            </a:r>
            <a:r>
              <a:rPr lang="fr-BE" altLang="fr-FR" sz="2400" dirty="0" err="1"/>
              <a:t>invalidity</a:t>
            </a:r>
            <a:r>
              <a:rPr lang="fr-BE" altLang="fr-FR" sz="2400" dirty="0"/>
              <a:t> pension, </a:t>
            </a:r>
          </a:p>
          <a:p>
            <a:pPr marL="0" lvl="1" eaLnBrk="1" hangingPunct="1">
              <a:spcBef>
                <a:spcPct val="0"/>
              </a:spcBef>
              <a:buFont typeface="Arial" charset="0"/>
              <a:buChar char="•"/>
            </a:pPr>
            <a:r>
              <a:rPr lang="fr-BE" altLang="fr-FR" sz="2400" dirty="0"/>
              <a:t>  </a:t>
            </a:r>
            <a:r>
              <a:rPr lang="fr-BE" altLang="fr-FR" sz="2400" dirty="0" err="1"/>
              <a:t>early</a:t>
            </a:r>
            <a:r>
              <a:rPr lang="fr-BE" altLang="fr-FR" sz="2400" dirty="0"/>
              <a:t> retirement pension</a:t>
            </a:r>
          </a:p>
          <a:p>
            <a:pPr marL="0" lvl="1" eaLnBrk="1" hangingPunct="1">
              <a:spcBef>
                <a:spcPct val="0"/>
              </a:spcBef>
              <a:buFont typeface="Arial" charset="0"/>
              <a:buChar char="•"/>
            </a:pPr>
            <a:r>
              <a:rPr lang="fr-BE" altLang="fr-FR" sz="2400" dirty="0"/>
              <a:t>  « </a:t>
            </a:r>
            <a:r>
              <a:rPr lang="fr-BE" altLang="fr-FR" sz="2400" dirty="0" err="1"/>
              <a:t>survivor’s</a:t>
            </a:r>
            <a:r>
              <a:rPr lang="fr-BE" altLang="fr-FR" sz="2400" dirty="0"/>
              <a:t> pension ». </a:t>
            </a:r>
          </a:p>
          <a:p>
            <a:pPr marL="0" lvl="1" eaLnBrk="1" hangingPunct="1">
              <a:spcBef>
                <a:spcPct val="0"/>
              </a:spcBef>
              <a:buFontTx/>
              <a:buNone/>
            </a:pPr>
            <a:r>
              <a:rPr lang="fr-BE" altLang="fr-FR" sz="2400" dirty="0"/>
              <a:t>NB: </a:t>
            </a:r>
            <a:r>
              <a:rPr lang="fr-BE" altLang="fr-FR" sz="2400" dirty="0" err="1"/>
              <a:t>these</a:t>
            </a:r>
            <a:r>
              <a:rPr lang="fr-BE" altLang="fr-FR" sz="2400" dirty="0"/>
              <a:t> are </a:t>
            </a:r>
            <a:r>
              <a:rPr lang="fr-BE" altLang="fr-FR" sz="2400" dirty="0" err="1"/>
              <a:t>mainly</a:t>
            </a:r>
            <a:r>
              <a:rPr lang="fr-BE" altLang="fr-FR" sz="2400" dirty="0"/>
              <a:t> non-</a:t>
            </a:r>
            <a:r>
              <a:rPr lang="fr-BE" altLang="fr-FR" sz="2400" dirty="0" err="1"/>
              <a:t>officials</a:t>
            </a:r>
            <a:r>
              <a:rPr lang="fr-BE" altLang="fr-FR" sz="2400" dirty="0"/>
              <a:t> (</a:t>
            </a:r>
            <a:r>
              <a:rPr lang="fr-BE" altLang="fr-FR" sz="2400" dirty="0" err="1"/>
              <a:t>spouses</a:t>
            </a:r>
            <a:r>
              <a:rPr lang="fr-BE" altLang="fr-FR" sz="2400" dirty="0"/>
              <a:t>, </a:t>
            </a:r>
            <a:r>
              <a:rPr lang="fr-BE" altLang="fr-FR" sz="2400" dirty="0" err="1"/>
              <a:t>sometimes</a:t>
            </a:r>
            <a:r>
              <a:rPr lang="fr-BE" altLang="fr-FR" sz="2400" dirty="0"/>
              <a:t> </a:t>
            </a:r>
            <a:r>
              <a:rPr lang="fr-BE" altLang="fr-FR" sz="2400" dirty="0" err="1"/>
              <a:t>with</a:t>
            </a:r>
            <a:r>
              <a:rPr lang="fr-BE" altLang="fr-FR" sz="2400" dirty="0"/>
              <a:t> </a:t>
            </a:r>
            <a:r>
              <a:rPr lang="fr-BE" altLang="fr-FR" sz="2400" dirty="0" err="1"/>
              <a:t>children</a:t>
            </a:r>
            <a:r>
              <a:rPr lang="fr-BE" altLang="fr-FR" sz="2400" dirty="0"/>
              <a:t>), about 4000 </a:t>
            </a:r>
            <a:r>
              <a:rPr lang="fr-BE" altLang="fr-FR" sz="2400" dirty="0" err="1"/>
              <a:t>persons</a:t>
            </a:r>
            <a:r>
              <a:rPr lang="fr-BE" altLang="fr-FR" sz="2400" dirty="0"/>
              <a:t>, </a:t>
            </a:r>
            <a:r>
              <a:rPr lang="fr-BE" altLang="fr-FR" sz="2400" dirty="0" err="1"/>
              <a:t>rarely</a:t>
            </a:r>
            <a:r>
              <a:rPr lang="fr-BE" altLang="fr-FR" sz="2400" dirty="0"/>
              <a:t> </a:t>
            </a:r>
            <a:r>
              <a:rPr lang="fr-BE" altLang="fr-FR" sz="2400" dirty="0" err="1"/>
              <a:t>aware</a:t>
            </a:r>
            <a:r>
              <a:rPr lang="fr-BE" altLang="fr-FR" sz="2400" dirty="0"/>
              <a:t> of the administrative </a:t>
            </a:r>
            <a:r>
              <a:rPr lang="fr-BE" altLang="fr-FR" sz="2400" dirty="0" err="1"/>
              <a:t>procedures</a:t>
            </a:r>
            <a:r>
              <a:rPr lang="fr-BE" altLang="fr-FR" sz="2400" dirty="0"/>
              <a:t> and in </a:t>
            </a:r>
            <a:r>
              <a:rPr lang="fr-BE" altLang="fr-FR" sz="2400" dirty="0" err="1"/>
              <a:t>need</a:t>
            </a:r>
            <a:r>
              <a:rPr lang="fr-BE" altLang="fr-FR" sz="2400" dirty="0"/>
              <a:t> of help.</a:t>
            </a:r>
          </a:p>
          <a:p>
            <a:pPr eaLnBrk="1" hangingPunct="1">
              <a:spcBef>
                <a:spcPct val="0"/>
              </a:spcBef>
              <a:buNone/>
            </a:pPr>
            <a:endParaRPr lang="fr-BE" altLang="fr-FR" sz="2200" dirty="0"/>
          </a:p>
        </p:txBody>
      </p:sp>
      <p:sp>
        <p:nvSpPr>
          <p:cNvPr id="5" name="ZoneTexte 1"/>
          <p:cNvSpPr txBox="1"/>
          <p:nvPr/>
        </p:nvSpPr>
        <p:spPr>
          <a:xfrm>
            <a:off x="265113" y="476250"/>
            <a:ext cx="86423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+mn-ea"/>
              </a:rPr>
              <a:t>		</a:t>
            </a:r>
            <a:r>
              <a:rPr lang="en-US" sz="2400" b="1" dirty="0">
                <a:latin typeface="Copperplate Gothic Bold" pitchFamily="34" charset="0"/>
                <a:ea typeface="+mn-ea"/>
              </a:rPr>
              <a:t>The population of Retired staff</a:t>
            </a:r>
            <a:endParaRPr lang="fr-BE" b="1" i="1" dirty="0">
              <a:latin typeface="Copperplate Gothic Bold" pitchFamily="34" charset="0"/>
              <a:ea typeface="+mn-ea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V.2024-1 EN</a:t>
            </a:r>
          </a:p>
        </p:txBody>
      </p:sp>
      <p:sp>
        <p:nvSpPr>
          <p:cNvPr id="410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603B9B3-8183-4B3C-B588-4F2BB95C8D19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fr-BE" altLang="fr-FR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611188" y="1052513"/>
            <a:ext cx="7705725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lvl="1" eaLnBrk="1" hangingPunct="1">
              <a:spcBef>
                <a:spcPct val="0"/>
              </a:spcBef>
              <a:buFontTx/>
              <a:buNone/>
            </a:pPr>
            <a:endParaRPr lang="en-US" altLang="fr-FR" sz="2400" b="1" dirty="0">
              <a:solidFill>
                <a:srgbClr val="254061"/>
              </a:solidFill>
              <a:latin typeface="Copperplate Gothic Bold" pitchFamily="34" charset="0"/>
            </a:endParaRPr>
          </a:p>
          <a:p>
            <a:pPr marL="0" lvl="1" eaLnBrk="1" hangingPunct="1">
              <a:spcBef>
                <a:spcPct val="0"/>
              </a:spcBef>
              <a:buFontTx/>
              <a:buNone/>
            </a:pPr>
            <a:r>
              <a:rPr lang="en-US" altLang="fr-FR" sz="2400" b="1" dirty="0">
                <a:solidFill>
                  <a:srgbClr val="000000"/>
                </a:solidFill>
                <a:latin typeface="Copperplate Gothic Bold" pitchFamily="34" charset="0"/>
              </a:rPr>
              <a:t>	The </a:t>
            </a:r>
            <a:r>
              <a:rPr lang="en-US" altLang="fr-FR" b="1" dirty="0">
                <a:solidFill>
                  <a:srgbClr val="000000"/>
                </a:solidFill>
                <a:latin typeface="Copperplate Gothic Bold" pitchFamily="34" charset="0"/>
              </a:rPr>
              <a:t>population</a:t>
            </a:r>
            <a:r>
              <a:rPr lang="en-US" altLang="fr-FR" sz="2400" b="1" dirty="0">
                <a:solidFill>
                  <a:srgbClr val="000000"/>
                </a:solidFill>
                <a:latin typeface="Copperplate Gothic Bold" pitchFamily="34" charset="0"/>
              </a:rPr>
              <a:t> of </a:t>
            </a:r>
            <a:r>
              <a:rPr lang="en-US" altLang="fr-FR" sz="2400" b="1" dirty="0">
                <a:latin typeface="Copperplate Gothic Bold" pitchFamily="34" charset="0"/>
              </a:rPr>
              <a:t>Retired Staff</a:t>
            </a:r>
            <a:endParaRPr lang="fr-BE" altLang="fr-FR" sz="2400" b="1" i="1" dirty="0">
              <a:latin typeface="Copperplate Gothic Bold" pitchFamily="34" charset="0"/>
            </a:endParaRPr>
          </a:p>
          <a:p>
            <a:pPr marL="0" lvl="1" eaLnBrk="1" hangingPunct="1">
              <a:spcBef>
                <a:spcPct val="0"/>
              </a:spcBef>
              <a:buFontTx/>
              <a:buNone/>
            </a:pPr>
            <a:endParaRPr lang="fr-BE" altLang="fr-FR" sz="2400" dirty="0"/>
          </a:p>
          <a:p>
            <a:pPr marL="0" lvl="1" eaLnBrk="1" hangingPunct="1">
              <a:spcBef>
                <a:spcPct val="0"/>
              </a:spcBef>
              <a:buFontTx/>
              <a:buNone/>
            </a:pPr>
            <a:endParaRPr lang="fr-BE" altLang="fr-FR" sz="2400" dirty="0"/>
          </a:p>
          <a:p>
            <a:pPr marL="0" lvl="1" eaLnBrk="1" hangingPunct="1">
              <a:spcBef>
                <a:spcPct val="0"/>
              </a:spcBef>
              <a:buFontTx/>
              <a:buNone/>
            </a:pPr>
            <a:r>
              <a:rPr lang="fr-BE" altLang="fr-FR" sz="2400" dirty="0"/>
              <a:t>15%  of the population </a:t>
            </a:r>
            <a:r>
              <a:rPr lang="fr-BE" altLang="fr-FR" sz="2400" dirty="0" err="1"/>
              <a:t>is</a:t>
            </a:r>
            <a:r>
              <a:rPr lang="fr-BE" altLang="fr-FR" sz="2400" dirty="0"/>
              <a:t> over 80 </a:t>
            </a:r>
            <a:r>
              <a:rPr lang="fr-BE" altLang="fr-FR" sz="2400" dirty="0" err="1"/>
              <a:t>years</a:t>
            </a:r>
            <a:r>
              <a:rPr lang="fr-BE" altLang="fr-FR" sz="2400" dirty="0"/>
              <a:t> </a:t>
            </a:r>
            <a:r>
              <a:rPr lang="fr-BE" altLang="fr-FR" sz="2400" dirty="0" err="1"/>
              <a:t>old</a:t>
            </a:r>
            <a:r>
              <a:rPr lang="fr-BE" altLang="fr-FR" sz="2400" dirty="0"/>
              <a:t>, and a </a:t>
            </a:r>
            <a:r>
              <a:rPr lang="fr-BE" altLang="fr-FR" sz="2400" dirty="0" err="1"/>
              <a:t>third</a:t>
            </a:r>
            <a:r>
              <a:rPr lang="fr-BE" altLang="fr-FR" sz="2400" dirty="0"/>
              <a:t> of </a:t>
            </a:r>
            <a:r>
              <a:rPr lang="fr-BE" altLang="fr-FR" sz="2400" dirty="0" err="1"/>
              <a:t>them</a:t>
            </a:r>
            <a:r>
              <a:rPr lang="fr-BE" altLang="fr-FR" sz="2400" dirty="0"/>
              <a:t> are living « </a:t>
            </a:r>
            <a:r>
              <a:rPr lang="fr-BE" altLang="fr-FR" sz="2400" dirty="0" err="1"/>
              <a:t>alone</a:t>
            </a:r>
            <a:r>
              <a:rPr lang="fr-BE" altLang="fr-FR" sz="2400" dirty="0"/>
              <a:t> » </a:t>
            </a:r>
          </a:p>
          <a:p>
            <a:pPr marL="0" lvl="1" eaLnBrk="1" hangingPunct="1">
              <a:spcBef>
                <a:spcPct val="0"/>
              </a:spcBef>
              <a:buFontTx/>
              <a:buNone/>
            </a:pPr>
            <a:endParaRPr lang="fr-BE" altLang="fr-FR" sz="2400" dirty="0"/>
          </a:p>
          <a:p>
            <a:pPr marL="0" lvl="1" eaLnBrk="1" hangingPunct="1">
              <a:spcBef>
                <a:spcPct val="0"/>
              </a:spcBef>
              <a:buFontTx/>
              <a:buNone/>
            </a:pPr>
            <a:r>
              <a:rPr lang="fr-BE" altLang="fr-FR" sz="2400" dirty="0"/>
              <a:t>5% of </a:t>
            </a:r>
            <a:r>
              <a:rPr lang="fr-BE" altLang="fr-FR" sz="2400" dirty="0" err="1"/>
              <a:t>them</a:t>
            </a:r>
            <a:r>
              <a:rPr lang="fr-BE" altLang="fr-FR" sz="2400" dirty="0"/>
              <a:t> are in a state of </a:t>
            </a:r>
            <a:r>
              <a:rPr lang="fr-BE" altLang="fr-FR" sz="2400" dirty="0" err="1"/>
              <a:t>dependency</a:t>
            </a:r>
            <a:r>
              <a:rPr lang="fr-BE" altLang="fr-FR" sz="2400" dirty="0"/>
              <a:t>. </a:t>
            </a:r>
          </a:p>
          <a:p>
            <a:pPr marL="0" lvl="1" eaLnBrk="1" hangingPunct="1">
              <a:spcBef>
                <a:spcPct val="0"/>
              </a:spcBef>
              <a:buFontTx/>
              <a:buNone/>
            </a:pPr>
            <a:endParaRPr lang="fr-BE" altLang="fr-FR" sz="2400" dirty="0"/>
          </a:p>
          <a:p>
            <a:pPr marL="0" lvl="1" eaLnBrk="1" hangingPunct="1">
              <a:spcBef>
                <a:spcPct val="0"/>
              </a:spcBef>
              <a:buFontTx/>
              <a:buNone/>
            </a:pPr>
            <a:r>
              <a:rPr lang="fr-BE" altLang="fr-FR" sz="2400" dirty="0" err="1"/>
              <a:t>Geographical</a:t>
            </a:r>
            <a:r>
              <a:rPr lang="fr-BE" altLang="fr-FR" sz="2400" dirty="0"/>
              <a:t>  distribution: </a:t>
            </a:r>
          </a:p>
          <a:p>
            <a:pPr marL="0" lvl="1" eaLnBrk="1" hangingPunct="1">
              <a:spcBef>
                <a:spcPct val="0"/>
              </a:spcBef>
              <a:buFontTx/>
              <a:buNone/>
            </a:pPr>
            <a:r>
              <a:rPr lang="fr-BE" altLang="fr-FR" sz="2400" dirty="0"/>
              <a:t>50% in BE, IT and LUX; 50% spread over 90 countries (as far as Columbia or Zimbabwe!), and </a:t>
            </a:r>
            <a:r>
              <a:rPr lang="fr-BE" altLang="fr-FR" sz="2400" dirty="0" err="1"/>
              <a:t>composed</a:t>
            </a:r>
            <a:r>
              <a:rPr lang="fr-BE" altLang="fr-FR" sz="2400" dirty="0"/>
              <a:t> of 89 </a:t>
            </a:r>
            <a:r>
              <a:rPr lang="fr-BE" altLang="fr-FR" sz="2400" dirty="0" err="1"/>
              <a:t>nationalities</a:t>
            </a:r>
            <a:endParaRPr lang="fr-BE" altLang="fr-FR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V.2024-1 EN</a:t>
            </a:r>
          </a:p>
        </p:txBody>
      </p:sp>
      <p:sp>
        <p:nvSpPr>
          <p:cNvPr id="614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62AB908-E863-424A-92A5-B571275EBFD1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fr-BE" altLang="fr-FR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altLang="fr-FR">
                <a:latin typeface="Copperplate Gothic Bold" pitchFamily="34" charset="0"/>
              </a:rPr>
              <a:t>AIACE</a:t>
            </a:r>
          </a:p>
        </p:txBody>
      </p:sp>
      <p:sp>
        <p:nvSpPr>
          <p:cNvPr id="7171" name="Content Placeholder 3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 eaLnBrk="1" hangingPunct="1"/>
            <a:r>
              <a:rPr lang="fr-BE" altLang="fr-FR" sz="2400" dirty="0" err="1"/>
              <a:t>Founded</a:t>
            </a:r>
            <a:r>
              <a:rPr lang="fr-BE" altLang="fr-FR" sz="2400" dirty="0"/>
              <a:t> June 1969, </a:t>
            </a:r>
            <a:r>
              <a:rPr lang="fr-BE" altLang="fr-FR" sz="2400" dirty="0">
                <a:solidFill>
                  <a:srgbClr val="00B050"/>
                </a:solidFill>
              </a:rPr>
              <a:t>more </a:t>
            </a:r>
            <a:r>
              <a:rPr lang="fr-BE" altLang="fr-FR" sz="2400" dirty="0" err="1">
                <a:solidFill>
                  <a:srgbClr val="00B050"/>
                </a:solidFill>
              </a:rPr>
              <a:t>than</a:t>
            </a:r>
            <a:r>
              <a:rPr lang="fr-BE" altLang="fr-FR" sz="2400" dirty="0">
                <a:solidFill>
                  <a:srgbClr val="00B050"/>
                </a:solidFill>
              </a:rPr>
              <a:t> 50 </a:t>
            </a:r>
            <a:r>
              <a:rPr lang="fr-BE" altLang="fr-FR" sz="2400" dirty="0" err="1">
                <a:solidFill>
                  <a:srgbClr val="00B050"/>
                </a:solidFill>
              </a:rPr>
              <a:t>years</a:t>
            </a:r>
            <a:r>
              <a:rPr lang="fr-BE" altLang="fr-FR" sz="2400" dirty="0">
                <a:solidFill>
                  <a:srgbClr val="00B050"/>
                </a:solidFill>
              </a:rPr>
              <a:t> </a:t>
            </a:r>
            <a:r>
              <a:rPr lang="fr-BE" altLang="fr-FR" sz="2400" dirty="0" err="1">
                <a:solidFill>
                  <a:srgbClr val="00B050"/>
                </a:solidFill>
              </a:rPr>
              <a:t>ago</a:t>
            </a:r>
            <a:r>
              <a:rPr lang="fr-BE" altLang="fr-FR" sz="2400" dirty="0">
                <a:solidFill>
                  <a:srgbClr val="00B050"/>
                </a:solidFill>
              </a:rPr>
              <a:t> … </a:t>
            </a:r>
            <a:endParaRPr lang="fr-BE" altLang="fr-FR" sz="2400" dirty="0"/>
          </a:p>
          <a:p>
            <a:pPr eaLnBrk="1" hangingPunct="1"/>
            <a:r>
              <a:rPr lang="fr-BE" altLang="fr-FR" sz="2400" dirty="0"/>
              <a:t>Is an international association </a:t>
            </a:r>
            <a:r>
              <a:rPr lang="fr-BE" altLang="fr-FR" sz="2400" dirty="0" err="1"/>
              <a:t>under</a:t>
            </a:r>
            <a:r>
              <a:rPr lang="fr-BE" altLang="fr-FR" sz="2400" dirty="0"/>
              <a:t> </a:t>
            </a:r>
            <a:r>
              <a:rPr lang="fr-BE" altLang="fr-FR" sz="2400" dirty="0" err="1"/>
              <a:t>Belgian</a:t>
            </a:r>
            <a:r>
              <a:rPr lang="fr-BE" altLang="fr-FR" sz="2400" dirty="0"/>
              <a:t> </a:t>
            </a:r>
            <a:r>
              <a:rPr lang="fr-BE" altLang="fr-FR" sz="2400" dirty="0" err="1"/>
              <a:t>law</a:t>
            </a:r>
            <a:r>
              <a:rPr lang="fr-BE" altLang="fr-FR" sz="2400" dirty="0"/>
              <a:t> (AISBL)</a:t>
            </a:r>
          </a:p>
          <a:p>
            <a:pPr eaLnBrk="1" hangingPunct="1"/>
            <a:r>
              <a:rPr lang="fr-BE" altLang="fr-FR" sz="2400" dirty="0"/>
              <a:t> over 14500 </a:t>
            </a:r>
            <a:r>
              <a:rPr lang="fr-BE" altLang="fr-FR" sz="2400" dirty="0" err="1"/>
              <a:t>members</a:t>
            </a:r>
            <a:r>
              <a:rPr lang="fr-BE" altLang="fr-FR" sz="2400" dirty="0"/>
              <a:t> (total retired staff approx.31000) </a:t>
            </a:r>
          </a:p>
          <a:p>
            <a:pPr eaLnBrk="1" hangingPunct="1"/>
            <a:r>
              <a:rPr lang="fr-BE" altLang="fr-FR" sz="2400" dirty="0"/>
              <a:t>15 branches: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Belgique/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België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Danmark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- Deutschland – Éire/Ireland -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España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- France –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Eλλ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ας/Grèce - Italia – Luxembourg - Nederland – Österreich – Portugal – Suomi/Finland – Sverige - United Kingdom, and 2 in progress (Czech Republic and Poland)</a:t>
            </a:r>
          </a:p>
          <a:p>
            <a:pPr eaLnBrk="1" hangingPunct="1"/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BE" altLang="fr-FR" sz="2400" dirty="0"/>
              <a:t>the </a:t>
            </a:r>
            <a:r>
              <a:rPr lang="fr-BE" altLang="fr-FR" sz="2400" dirty="0" err="1"/>
              <a:t>Belgium</a:t>
            </a:r>
            <a:r>
              <a:rPr lang="fr-BE" altLang="fr-FR" sz="2400" dirty="0"/>
              <a:t> </a:t>
            </a:r>
            <a:r>
              <a:rPr lang="fr-BE" altLang="fr-FR" sz="2400" dirty="0" err="1"/>
              <a:t>branch</a:t>
            </a:r>
            <a:r>
              <a:rPr lang="fr-BE" altLang="fr-FR" sz="2400" dirty="0"/>
              <a:t> has over </a:t>
            </a:r>
            <a:r>
              <a:rPr lang="fr-BE" altLang="fr-FR" sz="2400" dirty="0">
                <a:solidFill>
                  <a:srgbClr val="FF0000"/>
                </a:solidFill>
              </a:rPr>
              <a:t>5500</a:t>
            </a:r>
            <a:r>
              <a:rPr lang="fr-BE" altLang="fr-FR" sz="2400" dirty="0"/>
              <a:t> </a:t>
            </a:r>
            <a:r>
              <a:rPr lang="fr-BE" altLang="fr-FR" sz="2400" dirty="0" err="1"/>
              <a:t>members</a:t>
            </a:r>
            <a:r>
              <a:rPr lang="fr-BE" altLang="fr-FR" sz="2400" dirty="0"/>
              <a:t> of 30 </a:t>
            </a:r>
            <a:r>
              <a:rPr lang="fr-BE" altLang="fr-FR" sz="2400" dirty="0" err="1"/>
              <a:t>different</a:t>
            </a:r>
            <a:r>
              <a:rPr lang="fr-BE" altLang="fr-FR" sz="2400" dirty="0"/>
              <a:t> </a:t>
            </a:r>
            <a:r>
              <a:rPr lang="fr-BE" altLang="fr-FR" sz="2400" dirty="0" err="1"/>
              <a:t>nationalities</a:t>
            </a:r>
            <a:r>
              <a:rPr lang="fr-BE" altLang="fr-FR" sz="2400" dirty="0"/>
              <a:t>, and </a:t>
            </a:r>
            <a:r>
              <a:rPr lang="fr-BE" altLang="fr-FR" sz="2400" dirty="0" err="1"/>
              <a:t>is</a:t>
            </a:r>
            <a:r>
              <a:rPr lang="fr-BE" altLang="fr-FR" sz="2400" dirty="0"/>
              <a:t> the </a:t>
            </a:r>
            <a:r>
              <a:rPr lang="fr-BE" altLang="fr-FR" sz="2400" dirty="0" err="1"/>
              <a:t>biggest</a:t>
            </a:r>
            <a:r>
              <a:rPr lang="fr-BE" altLang="fr-FR" sz="2400" dirty="0"/>
              <a:t> </a:t>
            </a:r>
            <a:r>
              <a:rPr lang="fr-BE" altLang="fr-FR" sz="2400" dirty="0" err="1"/>
              <a:t>branch</a:t>
            </a:r>
            <a:r>
              <a:rPr lang="fr-BE" altLang="fr-FR" sz="2400" dirty="0"/>
              <a:t> in </a:t>
            </a:r>
            <a:r>
              <a:rPr lang="fr-BE" altLang="fr-FR" sz="2400" dirty="0" err="1"/>
              <a:t>numbers</a:t>
            </a:r>
            <a:r>
              <a:rPr lang="fr-BE" altLang="fr-FR" sz="2400" dirty="0"/>
              <a:t>. </a:t>
            </a:r>
          </a:p>
          <a:p>
            <a:pPr eaLnBrk="1" hangingPunct="1"/>
            <a:r>
              <a:rPr lang="fr-BE" altLang="fr-FR" sz="2400" dirty="0"/>
              <a:t>The </a:t>
            </a:r>
            <a:r>
              <a:rPr lang="fr-BE" altLang="fr-FR" sz="2400" dirty="0" err="1"/>
              <a:t>fee</a:t>
            </a:r>
            <a:r>
              <a:rPr lang="fr-BE" altLang="fr-FR" sz="2400" dirty="0"/>
              <a:t> varies </a:t>
            </a:r>
            <a:r>
              <a:rPr lang="fr-BE" altLang="fr-FR" sz="2400" dirty="0" err="1"/>
              <a:t>depending</a:t>
            </a:r>
            <a:r>
              <a:rPr lang="fr-BE" altLang="fr-FR" sz="2400" dirty="0"/>
              <a:t> on the size of the section </a:t>
            </a:r>
            <a:r>
              <a:rPr lang="fr-BE" altLang="fr-FR" sz="2400" dirty="0" err="1"/>
              <a:t>from</a:t>
            </a:r>
            <a:r>
              <a:rPr lang="fr-BE" altLang="fr-FR" sz="2400" dirty="0"/>
              <a:t> 25 and 50€ (</a:t>
            </a:r>
            <a:r>
              <a:rPr lang="fr-BE" altLang="fr-FR" sz="2400" dirty="0" err="1"/>
              <a:t>costs</a:t>
            </a:r>
            <a:r>
              <a:rPr lang="fr-BE" altLang="fr-FR" sz="2400" dirty="0"/>
              <a:t> versus </a:t>
            </a:r>
            <a:r>
              <a:rPr lang="fr-BE" altLang="fr-FR" sz="2400" dirty="0" err="1"/>
              <a:t>income</a:t>
            </a:r>
            <a:r>
              <a:rPr lang="fr-BE" altLang="fr-FR" sz="2400" dirty="0"/>
              <a:t>)</a:t>
            </a:r>
            <a:endParaRPr lang="fr-BE" altLang="fr-FR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V.2024-1 EN</a:t>
            </a:r>
          </a:p>
        </p:txBody>
      </p:sp>
      <p:sp>
        <p:nvSpPr>
          <p:cNvPr id="717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1E4870-DFF5-435F-AE5A-49B2B2106B1A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fr-BE" altLang="fr-FR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>
                <a:latin typeface="Copperplate Gothic Bold" pitchFamily="34" charset="0"/>
              </a:rPr>
              <a:t>AIACE</a:t>
            </a:r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>
          <a:xfrm>
            <a:off x="323528" y="1430336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endParaRPr lang="fr-BE" altLang="fr-FR" dirty="0"/>
          </a:p>
          <a:p>
            <a:pPr marL="0" indent="0" eaLnBrk="1" hangingPunct="1">
              <a:buNone/>
            </a:pPr>
            <a:r>
              <a:rPr lang="fr-BE" altLang="fr-FR" dirty="0"/>
              <a:t>Structure: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r-BE" altLang="fr-FR" dirty="0"/>
              <a:t>The central bodies and the local sections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r-BE" altLang="fr-FR" dirty="0"/>
              <a:t>The General </a:t>
            </a:r>
            <a:r>
              <a:rPr lang="fr-BE" altLang="fr-FR" dirty="0" err="1"/>
              <a:t>Assembly</a:t>
            </a:r>
            <a:r>
              <a:rPr lang="fr-BE" altLang="fr-FR" dirty="0"/>
              <a:t> : </a:t>
            </a:r>
            <a:r>
              <a:rPr lang="fr-BE" altLang="fr-FR" dirty="0" err="1"/>
              <a:t>yearly</a:t>
            </a:r>
            <a:r>
              <a:rPr lang="fr-BE" altLang="fr-FR" dirty="0"/>
              <a:t> all </a:t>
            </a:r>
            <a:r>
              <a:rPr lang="fr-BE" altLang="fr-FR" dirty="0" err="1"/>
              <a:t>members</a:t>
            </a:r>
            <a:r>
              <a:rPr lang="fr-BE" altLang="fr-FR" dirty="0"/>
              <a:t> are </a:t>
            </a:r>
            <a:r>
              <a:rPr lang="fr-BE" altLang="fr-FR" dirty="0" err="1"/>
              <a:t>invited</a:t>
            </a:r>
            <a:r>
              <a:rPr lang="fr-BE" altLang="fr-FR" dirty="0"/>
              <a:t> to attend.</a:t>
            </a:r>
          </a:p>
          <a:p>
            <a:pPr marL="0" indent="0" eaLnBrk="1" hangingPunct="1">
              <a:buNone/>
            </a:pPr>
            <a:r>
              <a:rPr lang="fr-BE" altLang="fr-FR" sz="2400" dirty="0"/>
              <a:t>Nota bene: A </a:t>
            </a:r>
            <a:r>
              <a:rPr lang="fr-BE" altLang="fr-FR" sz="2400" dirty="0" err="1"/>
              <a:t>Congress</a:t>
            </a:r>
            <a:r>
              <a:rPr lang="fr-BE" altLang="fr-FR" sz="2400" dirty="0"/>
              <a:t> (Assises) </a:t>
            </a:r>
            <a:r>
              <a:rPr lang="fr-BE" altLang="fr-FR" sz="2400" dirty="0" err="1"/>
              <a:t>is</a:t>
            </a:r>
            <a:r>
              <a:rPr lang="fr-BE" altLang="fr-FR" sz="2400" dirty="0"/>
              <a:t> organised in a </a:t>
            </a:r>
            <a:r>
              <a:rPr lang="fr-BE" altLang="fr-FR" sz="2400" dirty="0" err="1"/>
              <a:t>different</a:t>
            </a:r>
            <a:r>
              <a:rPr lang="fr-BE" altLang="fr-FR" sz="2400" dirty="0"/>
              <a:t> </a:t>
            </a:r>
            <a:r>
              <a:rPr lang="fr-BE" altLang="fr-FR" sz="2400" dirty="0" err="1"/>
              <a:t>member</a:t>
            </a:r>
            <a:r>
              <a:rPr lang="fr-BE" altLang="fr-FR" sz="2400" dirty="0"/>
              <a:t> state of the EU </a:t>
            </a:r>
            <a:r>
              <a:rPr lang="fr-BE" altLang="fr-FR" sz="2400" dirty="0" err="1"/>
              <a:t>each</a:t>
            </a:r>
            <a:r>
              <a:rPr lang="fr-BE" altLang="fr-FR" sz="2400" dirty="0"/>
              <a:t> </a:t>
            </a:r>
            <a:r>
              <a:rPr lang="fr-BE" altLang="fr-FR" sz="2400" dirty="0" err="1"/>
              <a:t>year</a:t>
            </a:r>
            <a:r>
              <a:rPr lang="fr-BE" altLang="fr-FR" sz="2400" dirty="0"/>
              <a:t> (</a:t>
            </a:r>
            <a:r>
              <a:rPr lang="fr-BE" altLang="fr-FR" sz="2400" dirty="0" err="1"/>
              <a:t>Sicily</a:t>
            </a:r>
            <a:r>
              <a:rPr lang="fr-BE" altLang="fr-FR" sz="2400" dirty="0"/>
              <a:t> in 2024). </a:t>
            </a:r>
            <a:endParaRPr lang="fr-FR" altLang="fr-FR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V.2024-1 EN</a:t>
            </a:r>
          </a:p>
        </p:txBody>
      </p:sp>
      <p:sp>
        <p:nvSpPr>
          <p:cNvPr id="819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33E1574-755C-46A9-A367-2A04411E1C03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fr-BE" altLang="fr-FR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latin typeface="Copperplate Gothic Bold"/>
                <a:ea typeface="+mj-ea"/>
                <a:cs typeface="Copperplate Gothic Bold"/>
              </a:rPr>
              <a:t>AIACE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r-BE" sz="2400" dirty="0">
                <a:ea typeface="+mn-ea"/>
              </a:rPr>
              <a:t>The central </a:t>
            </a:r>
            <a:r>
              <a:rPr lang="fr-BE" sz="2400" dirty="0" err="1">
                <a:ea typeface="+mn-ea"/>
              </a:rPr>
              <a:t>board</a:t>
            </a:r>
            <a:r>
              <a:rPr lang="fr-BE" sz="2400" dirty="0">
                <a:ea typeface="+mn-ea"/>
              </a:rPr>
              <a:t> of management has a 3 year term of office: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fr-BE" sz="2400" dirty="0" err="1">
                <a:ea typeface="+mn-ea"/>
              </a:rPr>
              <a:t>Composed</a:t>
            </a:r>
            <a:r>
              <a:rPr lang="fr-BE" sz="2400" dirty="0">
                <a:ea typeface="+mn-ea"/>
              </a:rPr>
              <a:t> of 2 </a:t>
            </a:r>
            <a:r>
              <a:rPr lang="fr-BE" sz="2400" dirty="0" err="1">
                <a:ea typeface="+mn-ea"/>
              </a:rPr>
              <a:t>members</a:t>
            </a:r>
            <a:r>
              <a:rPr lang="fr-BE" sz="2400" dirty="0">
                <a:ea typeface="+mn-ea"/>
              </a:rPr>
              <a:t> </a:t>
            </a:r>
            <a:r>
              <a:rPr lang="fr-BE" sz="2400" dirty="0" err="1">
                <a:ea typeface="+mn-ea"/>
              </a:rPr>
              <a:t>designated</a:t>
            </a:r>
            <a:r>
              <a:rPr lang="fr-BE" sz="2400" dirty="0">
                <a:ea typeface="+mn-ea"/>
              </a:rPr>
              <a:t> by </a:t>
            </a:r>
            <a:r>
              <a:rPr lang="fr-BE" sz="2400" dirty="0" err="1">
                <a:ea typeface="+mn-ea"/>
              </a:rPr>
              <a:t>each</a:t>
            </a:r>
            <a:r>
              <a:rPr lang="fr-BE" sz="2400" dirty="0">
                <a:ea typeface="+mn-ea"/>
              </a:rPr>
              <a:t> section and </a:t>
            </a:r>
            <a:r>
              <a:rPr lang="fr-BE" sz="2400" dirty="0" err="1">
                <a:ea typeface="+mn-ea"/>
              </a:rPr>
              <a:t>approved</a:t>
            </a:r>
            <a:r>
              <a:rPr lang="fr-BE" sz="2400" dirty="0">
                <a:ea typeface="+mn-ea"/>
              </a:rPr>
              <a:t> by the General </a:t>
            </a:r>
            <a:r>
              <a:rPr lang="fr-BE" sz="2400" dirty="0" err="1">
                <a:ea typeface="+mn-ea"/>
              </a:rPr>
              <a:t>Assembly</a:t>
            </a:r>
            <a:r>
              <a:rPr lang="fr-BE" sz="2400" dirty="0">
                <a:ea typeface="+mn-ea"/>
              </a:rPr>
              <a:t>,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fr-BE" sz="2400" dirty="0" err="1">
                <a:ea typeface="+mn-ea"/>
              </a:rPr>
              <a:t>Elects</a:t>
            </a:r>
            <a:r>
              <a:rPr lang="fr-BE" sz="2400" dirty="0">
                <a:ea typeface="+mn-ea"/>
              </a:rPr>
              <a:t> </a:t>
            </a:r>
            <a:r>
              <a:rPr lang="fr-BE" sz="2400" dirty="0" err="1">
                <a:ea typeface="+mn-ea"/>
              </a:rPr>
              <a:t>within</a:t>
            </a:r>
            <a:r>
              <a:rPr lang="fr-BE" sz="2400" dirty="0">
                <a:ea typeface="+mn-ea"/>
              </a:rPr>
              <a:t> </a:t>
            </a:r>
            <a:r>
              <a:rPr lang="fr-BE" sz="2400" dirty="0" err="1">
                <a:ea typeface="+mn-ea"/>
              </a:rPr>
              <a:t>its</a:t>
            </a:r>
            <a:r>
              <a:rPr lang="fr-BE" sz="2400" dirty="0">
                <a:ea typeface="+mn-ea"/>
              </a:rPr>
              <a:t> </a:t>
            </a:r>
            <a:r>
              <a:rPr lang="fr-BE" sz="2400" dirty="0" err="1">
                <a:ea typeface="+mn-ea"/>
              </a:rPr>
              <a:t>members</a:t>
            </a:r>
            <a:r>
              <a:rPr lang="fr-BE" sz="2400" dirty="0">
                <a:ea typeface="+mn-ea"/>
              </a:rPr>
              <a:t> a </a:t>
            </a:r>
            <a:r>
              <a:rPr lang="fr-BE" sz="2400" dirty="0" err="1">
                <a:ea typeface="+mn-ea"/>
              </a:rPr>
              <a:t>president</a:t>
            </a:r>
            <a:r>
              <a:rPr lang="fr-BE" sz="2400" dirty="0">
                <a:ea typeface="+mn-ea"/>
              </a:rPr>
              <a:t> and a </a:t>
            </a:r>
            <a:r>
              <a:rPr lang="fr-BE" sz="2400" dirty="0" err="1">
                <a:ea typeface="+mn-ea"/>
              </a:rPr>
              <a:t>vice-president</a:t>
            </a:r>
            <a:r>
              <a:rPr lang="fr-BE" sz="2400" dirty="0">
                <a:ea typeface="+mn-ea"/>
              </a:rPr>
              <a:t>,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fr-BE" sz="2400" dirty="0" err="1">
                <a:ea typeface="+mn-ea"/>
              </a:rPr>
              <a:t>Designates</a:t>
            </a:r>
            <a:r>
              <a:rPr lang="fr-BE" sz="2400" dirty="0">
                <a:ea typeface="+mn-ea"/>
              </a:rPr>
              <a:t>, </a:t>
            </a:r>
            <a:r>
              <a:rPr lang="fr-BE" sz="2400" dirty="0" err="1">
                <a:ea typeface="+mn-ea"/>
              </a:rPr>
              <a:t>based</a:t>
            </a:r>
            <a:r>
              <a:rPr lang="fr-BE" sz="2400" dirty="0">
                <a:ea typeface="+mn-ea"/>
              </a:rPr>
              <a:t> on the proposition of the </a:t>
            </a:r>
            <a:r>
              <a:rPr lang="fr-BE" sz="2400" dirty="0" err="1">
                <a:ea typeface="+mn-ea"/>
              </a:rPr>
              <a:t>president</a:t>
            </a:r>
            <a:r>
              <a:rPr lang="fr-BE" sz="2400" dirty="0">
                <a:ea typeface="+mn-ea"/>
              </a:rPr>
              <a:t>, a </a:t>
            </a:r>
            <a:r>
              <a:rPr lang="fr-BE" sz="2400" dirty="0" err="1">
                <a:ea typeface="+mn-ea"/>
              </a:rPr>
              <a:t>general</a:t>
            </a:r>
            <a:r>
              <a:rPr lang="fr-BE" sz="2400" dirty="0">
                <a:ea typeface="+mn-ea"/>
              </a:rPr>
              <a:t> </a:t>
            </a:r>
            <a:r>
              <a:rPr lang="fr-BE" sz="2400" dirty="0" err="1">
                <a:ea typeface="+mn-ea"/>
              </a:rPr>
              <a:t>secretary</a:t>
            </a:r>
            <a:r>
              <a:rPr lang="fr-BE" sz="2400" dirty="0">
                <a:ea typeface="+mn-ea"/>
              </a:rPr>
              <a:t> and a </a:t>
            </a:r>
            <a:r>
              <a:rPr lang="fr-BE" sz="2400" dirty="0" err="1">
                <a:ea typeface="+mn-ea"/>
              </a:rPr>
              <a:t>general</a:t>
            </a:r>
            <a:r>
              <a:rPr lang="fr-BE" sz="2400" dirty="0">
                <a:ea typeface="+mn-ea"/>
              </a:rPr>
              <a:t> </a:t>
            </a:r>
            <a:r>
              <a:rPr lang="fr-BE" sz="2400" dirty="0" err="1">
                <a:ea typeface="+mn-ea"/>
              </a:rPr>
              <a:t>treasurer</a:t>
            </a:r>
            <a:endParaRPr lang="fr-BE" sz="2400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endParaRPr lang="fr-BE" sz="2400" dirty="0">
              <a:ea typeface="+mn-ea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r-BE" sz="2400" dirty="0">
                <a:ea typeface="+mn-ea"/>
              </a:rPr>
              <a:t>Regular meetings </a:t>
            </a:r>
            <a:r>
              <a:rPr lang="fr-BE" sz="2400" dirty="0" err="1">
                <a:ea typeface="+mn-ea"/>
              </a:rPr>
              <a:t>with</a:t>
            </a:r>
            <a:r>
              <a:rPr lang="fr-BE" sz="2400" dirty="0">
                <a:ea typeface="+mn-ea"/>
              </a:rPr>
              <a:t> </a:t>
            </a:r>
            <a:r>
              <a:rPr lang="fr-BE" sz="2400" dirty="0" err="1">
                <a:ea typeface="+mn-ea"/>
              </a:rPr>
              <a:t>representatives</a:t>
            </a:r>
            <a:r>
              <a:rPr lang="fr-BE" sz="2400" dirty="0">
                <a:ea typeface="+mn-ea"/>
              </a:rPr>
              <a:t> of the administrations of the institutions and an annual meeting with the high-level participation of all of the institutions.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BE" sz="2400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>
              <a:ea typeface="+mn-e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V.2024-1 EN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1C70E9F-50BE-422B-BC0A-AC00A5E45D17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fr-BE" altLang="fr-FR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eaLnBrk="1" hangingPunct="1"/>
            <a:r>
              <a:rPr lang="fr-BE" altLang="fr-FR" sz="2400" b="1">
                <a:latin typeface="Copperplate Gothic Bold" pitchFamily="34" charset="0"/>
              </a:rPr>
              <a:t>			</a:t>
            </a:r>
            <a:br>
              <a:rPr lang="fr-BE" altLang="fr-FR" sz="2400" b="1">
                <a:latin typeface="Copperplate Gothic Bold" pitchFamily="34" charset="0"/>
              </a:rPr>
            </a:br>
            <a:r>
              <a:rPr lang="fr-BE" altLang="fr-FR" sz="3600" b="1">
                <a:latin typeface="Copperplate Gothic Bold" pitchFamily="34" charset="0"/>
              </a:rPr>
              <a:t>AIACE</a:t>
            </a:r>
            <a:br>
              <a:rPr lang="fr-BE" altLang="fr-FR" sz="2400" b="1">
                <a:latin typeface="Copperplate Gothic Bold" pitchFamily="34" charset="0"/>
              </a:rPr>
            </a:br>
            <a:endParaRPr lang="fr-FR" altLang="fr-FR" sz="240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836613"/>
            <a:ext cx="8229600" cy="540067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ea typeface="+mn-ea"/>
              </a:rPr>
              <a:t>In 2002, agreement for the participation in the meetings of the joint and interinstitutional committees.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ea typeface="+mn-ea"/>
              </a:rPr>
              <a:t>29 February 2008: Partnership Agreement with the Commission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ea typeface="+mn-ea"/>
              </a:rPr>
              <a:t>In 2011, similar agreements with </a:t>
            </a:r>
          </a:p>
          <a:p>
            <a:pPr lvl="2">
              <a:buFont typeface="Wingdings" charset="2"/>
              <a:buChar char="Ø"/>
              <a:defRPr/>
            </a:pPr>
            <a:r>
              <a:rPr lang="en-US" sz="2800" dirty="0">
                <a:ea typeface="+mn-ea"/>
              </a:rPr>
              <a:t>the European Parliament,</a:t>
            </a:r>
          </a:p>
          <a:p>
            <a:pPr lvl="2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800" dirty="0">
                <a:ea typeface="+mn-ea"/>
              </a:rPr>
              <a:t>the European Court of Justice, </a:t>
            </a:r>
          </a:p>
          <a:p>
            <a:pPr lvl="2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800" dirty="0">
                <a:ea typeface="+mn-ea"/>
              </a:rPr>
              <a:t>the European Social and Economic Committee, the Committee of the Regions</a:t>
            </a:r>
          </a:p>
          <a:p>
            <a:pPr lvl="2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800" dirty="0">
                <a:ea typeface="+mn-ea"/>
              </a:rPr>
              <a:t>the Court of Auditors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ea typeface="+mn-ea"/>
              </a:rPr>
              <a:t>2015 the Council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dirty="0">
                <a:ea typeface="+mn-ea"/>
              </a:rPr>
              <a:t>All the institutions </a:t>
            </a:r>
            <a:r>
              <a:rPr lang="en-US" sz="2800" dirty="0"/>
              <a:t>recognize AIACE </a:t>
            </a:r>
            <a:r>
              <a:rPr lang="fr-BE" sz="2800" dirty="0"/>
              <a:t>as </a:t>
            </a:r>
            <a:r>
              <a:rPr lang="fr-BE" sz="2800" b="1" dirty="0"/>
              <a:t>the</a:t>
            </a:r>
            <a:r>
              <a:rPr lang="fr-BE" sz="2800" dirty="0"/>
              <a:t> </a:t>
            </a:r>
            <a:r>
              <a:rPr lang="fr-BE" sz="2800" b="1" dirty="0" err="1"/>
              <a:t>organization</a:t>
            </a:r>
            <a:r>
              <a:rPr lang="fr-BE" sz="2800" dirty="0"/>
              <a:t> </a:t>
            </a:r>
            <a:r>
              <a:rPr lang="fr-BE" sz="2800" dirty="0" err="1"/>
              <a:t>representative</a:t>
            </a:r>
            <a:r>
              <a:rPr lang="fr-BE" sz="2800" dirty="0"/>
              <a:t> of retired staff</a:t>
            </a:r>
            <a:endParaRPr lang="en-US" sz="2800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endParaRPr lang="fr-BE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>
              <a:ea typeface="+mn-ea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V.2024-1 EN</a:t>
            </a:r>
          </a:p>
        </p:txBody>
      </p:sp>
      <p:sp>
        <p:nvSpPr>
          <p:cNvPr id="1126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F05C551-8979-4BFF-8A71-D5F08020835F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fr-BE" altLang="fr-FR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oneTexte 1"/>
          <p:cNvSpPr txBox="1">
            <a:spLocks noChangeArrowheads="1"/>
          </p:cNvSpPr>
          <p:nvPr/>
        </p:nvSpPr>
        <p:spPr bwMode="auto">
          <a:xfrm>
            <a:off x="222250" y="549275"/>
            <a:ext cx="8642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400" b="1">
                <a:latin typeface="Copperplate Gothic Bold" pitchFamily="34" charset="0"/>
              </a:rPr>
              <a:t>		What does AIACE do for YOU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750"/>
          </a:xfrm>
        </p:spPr>
        <p:txBody>
          <a:bodyPr/>
          <a:lstStyle/>
          <a:p>
            <a:pPr eaLnBrk="1" hangingPunct="1"/>
            <a:r>
              <a:rPr lang="fr-BE" altLang="fr-FR" sz="2400" dirty="0" err="1"/>
              <a:t>Contributes</a:t>
            </a:r>
            <a:r>
              <a:rPr lang="fr-BE" altLang="fr-FR" sz="2400" dirty="0"/>
              <a:t> to the </a:t>
            </a:r>
            <a:r>
              <a:rPr lang="fr-BE" altLang="fr-FR" sz="2400" dirty="0" err="1"/>
              <a:t>study</a:t>
            </a:r>
            <a:r>
              <a:rPr lang="fr-BE" altLang="fr-FR" sz="2400" dirty="0"/>
              <a:t> of </a:t>
            </a:r>
            <a:r>
              <a:rPr lang="fr-BE" altLang="fr-FR" sz="2400" dirty="0" err="1"/>
              <a:t>problems</a:t>
            </a:r>
            <a:r>
              <a:rPr lang="fr-BE" altLang="fr-FR" sz="2400" dirty="0"/>
              <a:t> </a:t>
            </a:r>
            <a:r>
              <a:rPr lang="fr-BE" altLang="fr-FR" sz="2400" dirty="0" err="1"/>
              <a:t>posed</a:t>
            </a:r>
            <a:r>
              <a:rPr lang="fr-BE" altLang="fr-FR" sz="2400" dirty="0"/>
              <a:t> by </a:t>
            </a:r>
            <a:r>
              <a:rPr lang="fr-BE" altLang="fr-FR" sz="2400" dirty="0" err="1"/>
              <a:t>european</a:t>
            </a:r>
            <a:r>
              <a:rPr lang="fr-BE" altLang="fr-FR" sz="2400" dirty="0"/>
              <a:t> </a:t>
            </a:r>
            <a:r>
              <a:rPr lang="fr-BE" altLang="fr-FR" sz="2400" dirty="0" err="1"/>
              <a:t>integration</a:t>
            </a:r>
            <a:r>
              <a:rPr lang="fr-BE" altLang="fr-FR" sz="2400" dirty="0"/>
              <a:t> and public </a:t>
            </a:r>
            <a:r>
              <a:rPr lang="fr-BE" altLang="fr-FR" sz="2400" dirty="0" err="1"/>
              <a:t>awareness</a:t>
            </a:r>
            <a:r>
              <a:rPr lang="fr-BE" altLang="fr-FR" sz="2400" dirty="0"/>
              <a:t>, and</a:t>
            </a:r>
            <a:r>
              <a:rPr lang="en-US" altLang="fr-FR" sz="2400" dirty="0"/>
              <a:t> collaborates with the EU institutions and bodies in these areas </a:t>
            </a:r>
          </a:p>
          <a:p>
            <a:pPr marL="0" indent="0" eaLnBrk="1" hangingPunct="1">
              <a:buNone/>
            </a:pPr>
            <a:endParaRPr lang="en-US" altLang="fr-FR" sz="2400" dirty="0"/>
          </a:p>
          <a:p>
            <a:pPr eaLnBrk="1" hangingPunct="1"/>
            <a:r>
              <a:rPr lang="en-US" altLang="fr-FR" sz="2400" dirty="0"/>
              <a:t>In close relation with the European Movement, important contribution to the document on “The future of Europe”</a:t>
            </a:r>
          </a:p>
          <a:p>
            <a:pPr marL="0" indent="0" eaLnBrk="1" hangingPunct="1">
              <a:buNone/>
            </a:pPr>
            <a:endParaRPr lang="fr-BE" altLang="fr-FR" sz="2400" dirty="0"/>
          </a:p>
          <a:p>
            <a:pPr eaLnBrk="1" hangingPunct="1"/>
            <a:r>
              <a:rPr lang="fr-BE" altLang="fr-FR" sz="2400" dirty="0" err="1"/>
              <a:t>Facilitates</a:t>
            </a:r>
            <a:r>
              <a:rPr lang="fr-BE" altLang="fr-FR" sz="2400" dirty="0"/>
              <a:t> contacts </a:t>
            </a:r>
            <a:r>
              <a:rPr lang="fr-BE" altLang="fr-FR" sz="2400" dirty="0" err="1"/>
              <a:t>between</a:t>
            </a:r>
            <a:r>
              <a:rPr lang="fr-BE" altLang="fr-FR" sz="2400" dirty="0"/>
              <a:t> </a:t>
            </a:r>
            <a:r>
              <a:rPr lang="fr-BE" altLang="fr-FR" sz="2400" dirty="0" err="1"/>
              <a:t>members</a:t>
            </a:r>
            <a:r>
              <a:rPr lang="fr-BE" altLang="fr-FR" sz="2400" dirty="0"/>
              <a:t> and the Commission or the </a:t>
            </a:r>
            <a:r>
              <a:rPr lang="fr-BE" altLang="fr-FR" sz="2400" dirty="0" err="1"/>
              <a:t>other</a:t>
            </a:r>
            <a:r>
              <a:rPr lang="fr-BE" altLang="fr-FR" sz="2400" dirty="0"/>
              <a:t> institutions: pension, affiliation </a:t>
            </a:r>
            <a:r>
              <a:rPr lang="fr-BE" altLang="fr-FR" sz="2400" dirty="0" err="1"/>
              <a:t>rights</a:t>
            </a:r>
            <a:r>
              <a:rPr lang="fr-BE" altLang="fr-FR" sz="2400" dirty="0"/>
              <a:t> and JSIS.</a:t>
            </a:r>
          </a:p>
          <a:p>
            <a:pPr eaLnBrk="1" hangingPunct="1"/>
            <a:endParaRPr lang="fr-BE" altLang="fr-FR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V.2024-1 EN</a:t>
            </a:r>
          </a:p>
        </p:txBody>
      </p:sp>
      <p:sp>
        <p:nvSpPr>
          <p:cNvPr id="1229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F5CCC14-3DB1-4661-9F1C-9E8B32C85209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fr-BE" altLang="fr-FR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1417</Words>
  <Application>Microsoft Office PowerPoint</Application>
  <PresentationFormat>On-screen Show (4:3)</PresentationFormat>
  <Paragraphs>202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Copperplate Gothic Bold</vt:lpstr>
      <vt:lpstr>Wingdings</vt:lpstr>
      <vt:lpstr>Thème Office</vt:lpstr>
      <vt:lpstr>PowerPoint Presentation</vt:lpstr>
      <vt:lpstr>PowerPoint Presentation</vt:lpstr>
      <vt:lpstr>PowerPoint Presentation</vt:lpstr>
      <vt:lpstr>PowerPoint Presentation</vt:lpstr>
      <vt:lpstr>AIACE</vt:lpstr>
      <vt:lpstr>AIACE</vt:lpstr>
      <vt:lpstr>AIACE</vt:lpstr>
      <vt:lpstr>    AIACE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INSURANCES SPECIFICALLY INTENDED FOR RETIRED STAFF, PROPOSED BY AIACE </vt:lpstr>
      <vt:lpstr>Insurances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Michel;Evelyne;evelyne.soetewey@skynet.be</dc:creator>
  <cp:lastModifiedBy>nadine wraith</cp:lastModifiedBy>
  <cp:revision>223</cp:revision>
  <cp:lastPrinted>2023-02-14T11:21:59Z</cp:lastPrinted>
  <dcterms:created xsi:type="dcterms:W3CDTF">2012-02-23T15:08:02Z</dcterms:created>
  <dcterms:modified xsi:type="dcterms:W3CDTF">2024-09-11T08:57:23Z</dcterms:modified>
</cp:coreProperties>
</file>