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256" r:id="rId2"/>
    <p:sldId id="257" r:id="rId3"/>
    <p:sldId id="258" r:id="rId4"/>
    <p:sldId id="278" r:id="rId5"/>
    <p:sldId id="266" r:id="rId6"/>
    <p:sldId id="273" r:id="rId7"/>
    <p:sldId id="272" r:id="rId8"/>
    <p:sldId id="275" r:id="rId9"/>
    <p:sldId id="283" r:id="rId10"/>
    <p:sldId id="276" r:id="rId11"/>
    <p:sldId id="279" r:id="rId12"/>
    <p:sldId id="280" r:id="rId13"/>
    <p:sldId id="281" r:id="rId14"/>
    <p:sldId id="262" r:id="rId15"/>
    <p:sldId id="270" r:id="rId16"/>
    <p:sldId id="277" r:id="rId17"/>
    <p:sldId id="263" r:id="rId18"/>
    <p:sldId id="291" r:id="rId19"/>
    <p:sldId id="284" r:id="rId20"/>
    <p:sldId id="264" r:id="rId21"/>
  </p:sldIdLst>
  <p:sldSz cx="9144000" cy="6858000" type="screen4x3"/>
  <p:notesSz cx="6742113" cy="9799638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86" userDrawn="1">
          <p15:clr>
            <a:srgbClr val="A4A3A4"/>
          </p15:clr>
        </p15:guide>
        <p15:guide id="2" pos="2124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423" y="5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1" d="100"/>
          <a:sy n="61" d="100"/>
        </p:scale>
        <p:origin x="-3240" y="-77"/>
      </p:cViewPr>
      <p:guideLst>
        <p:guide orient="horz" pos="3086"/>
        <p:guide pos="212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28" Type="http://schemas.microsoft.com/office/2016/11/relationships/changesInfo" Target="changesInfos/changesInfo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adine wraith" userId="cd8ea22946b44414" providerId="LiveId" clId="{A98119BF-38C6-4FBE-9AE3-7D94F748F234}"/>
    <pc:docChg chg="modSld">
      <pc:chgData name="nadine wraith" userId="cd8ea22946b44414" providerId="LiveId" clId="{A98119BF-38C6-4FBE-9AE3-7D94F748F234}" dt="2024-09-11T08:57:19.164" v="75" actId="20577"/>
      <pc:docMkLst>
        <pc:docMk/>
      </pc:docMkLst>
      <pc:sldChg chg="modSp mod">
        <pc:chgData name="nadine wraith" userId="cd8ea22946b44414" providerId="LiveId" clId="{A98119BF-38C6-4FBE-9AE3-7D94F748F234}" dt="2024-09-11T08:52:41.494" v="48" actId="20577"/>
        <pc:sldMkLst>
          <pc:docMk/>
          <pc:sldMk cId="0" sldId="266"/>
        </pc:sldMkLst>
        <pc:spChg chg="mod">
          <ac:chgData name="nadine wraith" userId="cd8ea22946b44414" providerId="LiveId" clId="{A98119BF-38C6-4FBE-9AE3-7D94F748F234}" dt="2024-09-11T08:52:41.494" v="48" actId="20577"/>
          <ac:spMkLst>
            <pc:docMk/>
            <pc:sldMk cId="0" sldId="266"/>
            <ac:spMk id="7171" creationId="{00000000-0000-0000-0000-000000000000}"/>
          </ac:spMkLst>
        </pc:spChg>
      </pc:sldChg>
      <pc:sldChg chg="modSp mod">
        <pc:chgData name="nadine wraith" userId="cd8ea22946b44414" providerId="LiveId" clId="{A98119BF-38C6-4FBE-9AE3-7D94F748F234}" dt="2024-09-11T08:53:09.838" v="73" actId="20577"/>
        <pc:sldMkLst>
          <pc:docMk/>
          <pc:sldMk cId="0" sldId="273"/>
        </pc:sldMkLst>
        <pc:spChg chg="mod">
          <ac:chgData name="nadine wraith" userId="cd8ea22946b44414" providerId="LiveId" clId="{A98119BF-38C6-4FBE-9AE3-7D94F748F234}" dt="2024-09-11T08:53:09.838" v="73" actId="20577"/>
          <ac:spMkLst>
            <pc:docMk/>
            <pc:sldMk cId="0" sldId="273"/>
            <ac:spMk id="8195" creationId="{00000000-0000-0000-0000-000000000000}"/>
          </ac:spMkLst>
        </pc:spChg>
      </pc:sldChg>
      <pc:sldChg chg="modSp mod">
        <pc:chgData name="nadine wraith" userId="cd8ea22946b44414" providerId="LiveId" clId="{A98119BF-38C6-4FBE-9AE3-7D94F748F234}" dt="2024-09-11T08:57:19.164" v="75" actId="20577"/>
        <pc:sldMkLst>
          <pc:docMk/>
          <pc:sldMk cId="1164830272" sldId="291"/>
        </pc:sldMkLst>
        <pc:spChg chg="mod">
          <ac:chgData name="nadine wraith" userId="cd8ea22946b44414" providerId="LiveId" clId="{A98119BF-38C6-4FBE-9AE3-7D94F748F234}" dt="2024-09-11T08:57:19.164" v="75" actId="20577"/>
          <ac:spMkLst>
            <pc:docMk/>
            <pc:sldMk cId="1164830272" sldId="291"/>
            <ac:spMk id="3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2101" cy="490681"/>
          </a:xfrm>
          <a:prstGeom prst="rect">
            <a:avLst/>
          </a:prstGeom>
        </p:spPr>
        <p:txBody>
          <a:bodyPr vert="horz" lIns="89446" tIns="44723" rIns="89446" bIns="44723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quarter" idx="1"/>
          </p:nvPr>
        </p:nvSpPr>
        <p:spPr>
          <a:xfrm>
            <a:off x="3818460" y="0"/>
            <a:ext cx="2922101" cy="490681"/>
          </a:xfrm>
          <a:prstGeom prst="rect">
            <a:avLst/>
          </a:prstGeom>
        </p:spPr>
        <p:txBody>
          <a:bodyPr vert="horz" lIns="89446" tIns="44723" rIns="89446" bIns="44723" rtlCol="0"/>
          <a:lstStyle>
            <a:lvl1pPr algn="r">
              <a:defRPr sz="1200"/>
            </a:lvl1pPr>
          </a:lstStyle>
          <a:p>
            <a:fld id="{5437BC04-3FA7-457B-8E3A-145F723B129B}" type="datetimeFigureOut">
              <a:rPr lang="nl-NL" smtClean="0"/>
              <a:t>11-9-2024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2"/>
          </p:nvPr>
        </p:nvSpPr>
        <p:spPr>
          <a:xfrm>
            <a:off x="0" y="9308958"/>
            <a:ext cx="2922101" cy="490681"/>
          </a:xfrm>
          <a:prstGeom prst="rect">
            <a:avLst/>
          </a:prstGeom>
        </p:spPr>
        <p:txBody>
          <a:bodyPr vert="horz" lIns="89446" tIns="44723" rIns="89446" bIns="44723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3"/>
          </p:nvPr>
        </p:nvSpPr>
        <p:spPr>
          <a:xfrm>
            <a:off x="3818460" y="9308958"/>
            <a:ext cx="2922101" cy="490681"/>
          </a:xfrm>
          <a:prstGeom prst="rect">
            <a:avLst/>
          </a:prstGeom>
        </p:spPr>
        <p:txBody>
          <a:bodyPr vert="horz" lIns="89446" tIns="44723" rIns="89446" bIns="44723" rtlCol="0" anchor="b"/>
          <a:lstStyle>
            <a:lvl1pPr algn="r">
              <a:defRPr sz="1200"/>
            </a:lvl1pPr>
          </a:lstStyle>
          <a:p>
            <a:fld id="{04BDE814-9364-4926-829E-5803C4E08C4B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8864530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21582" cy="489982"/>
          </a:xfrm>
          <a:prstGeom prst="rect">
            <a:avLst/>
          </a:prstGeom>
        </p:spPr>
        <p:txBody>
          <a:bodyPr vert="horz" lIns="94510" tIns="47255" rIns="94510" bIns="47255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fr-B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18971" y="1"/>
            <a:ext cx="2921582" cy="489982"/>
          </a:xfrm>
          <a:prstGeom prst="rect">
            <a:avLst/>
          </a:prstGeom>
        </p:spPr>
        <p:txBody>
          <a:bodyPr vert="horz" wrap="square" lIns="94510" tIns="47255" rIns="94510" bIns="47255" numCol="1" anchor="t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fld id="{5FC2F5FC-3607-4FA2-A818-19B414175B62}" type="datetimeFigureOut">
              <a:rPr lang="fr-BE"/>
              <a:pPr>
                <a:defRPr/>
              </a:pPr>
              <a:t>11-09-24</a:t>
            </a:fld>
            <a:endParaRPr lang="fr-B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35013"/>
            <a:ext cx="4900613" cy="36750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510" tIns="47255" rIns="94510" bIns="47255" rtlCol="0" anchor="ctr"/>
          <a:lstStyle/>
          <a:p>
            <a:pPr lvl="0"/>
            <a:endParaRPr lang="fr-BE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4212" y="4654829"/>
            <a:ext cx="5393690" cy="4409837"/>
          </a:xfrm>
          <a:prstGeom prst="rect">
            <a:avLst/>
          </a:prstGeom>
        </p:spPr>
        <p:txBody>
          <a:bodyPr vert="horz" lIns="94510" tIns="47255" rIns="94510" bIns="47255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fr-BE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07956"/>
            <a:ext cx="2921582" cy="489982"/>
          </a:xfrm>
          <a:prstGeom prst="rect">
            <a:avLst/>
          </a:prstGeom>
        </p:spPr>
        <p:txBody>
          <a:bodyPr vert="horz" lIns="94510" tIns="47255" rIns="94510" bIns="47255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fr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18971" y="9307956"/>
            <a:ext cx="2921582" cy="489982"/>
          </a:xfrm>
          <a:prstGeom prst="rect">
            <a:avLst/>
          </a:prstGeom>
        </p:spPr>
        <p:txBody>
          <a:bodyPr vert="horz" wrap="square" lIns="94510" tIns="47255" rIns="94510" bIns="47255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fld id="{8B816150-691D-477E-9DB4-5EF099EC55B3}" type="slidenum">
              <a:rPr lang="fr-BE"/>
              <a:pPr>
                <a:defRPr/>
              </a:pPr>
              <a:t>‹#›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62127512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B816150-691D-477E-9DB4-5EF099EC55B3}" type="slidenum">
              <a:rPr lang="fr-BE" smtClean="0"/>
              <a:pPr>
                <a:defRPr/>
              </a:pPr>
              <a:t>1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646995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2C3E0D-2B8C-4978-8ADE-052F80B31F65}" type="datetime1">
              <a:rPr lang="fr-BE" smtClean="0"/>
              <a:t>11-09-24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BE" dirty="0"/>
              <a:t>V.2023-5 EN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773DBB-E9DE-42E4-8ECA-A4C9AE2BA21E}" type="slidenum">
              <a:rPr lang="fr-BE"/>
              <a:pPr>
                <a:defRPr/>
              </a:pPr>
              <a:t>‹#›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5284704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2E10C9-3F05-4324-8DB0-8ACEEC109327}" type="datetime1">
              <a:rPr lang="fr-BE" smtClean="0"/>
              <a:t>11-09-24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BE" dirty="0"/>
              <a:t>V.2023-5 EN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89154E-ABE6-4230-8A0F-D59651AD7F9E}" type="slidenum">
              <a:rPr lang="fr-BE"/>
              <a:pPr>
                <a:defRPr/>
              </a:pPr>
              <a:t>‹#›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9961141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1B3276-1D94-4286-AC43-5CBA669DFAB5}" type="datetime1">
              <a:rPr lang="fr-BE" smtClean="0"/>
              <a:t>11-09-24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BE" dirty="0"/>
              <a:t>V.2023-5 EN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112C72-6F4B-49E6-A991-F3B1CE33E88F}" type="slidenum">
              <a:rPr lang="fr-BE"/>
              <a:pPr>
                <a:defRPr/>
              </a:pPr>
              <a:t>‹#›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3778978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7C8F69-BD31-4D10-A07B-1695C5DFC6D3}" type="datetime1">
              <a:rPr lang="fr-BE" smtClean="0"/>
              <a:t>11-09-24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BE" dirty="0"/>
              <a:t>V.2023-5 EN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FBFF6-D4E0-4DEB-AC83-5335CC51CBDC}" type="slidenum">
              <a:rPr lang="fr-BE"/>
              <a:pPr>
                <a:defRPr/>
              </a:pPr>
              <a:t>‹#›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0686096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B1AE2A-4194-42A9-B514-A0543AB1516C}" type="datetime1">
              <a:rPr lang="fr-BE" smtClean="0"/>
              <a:t>11-09-24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BE" dirty="0"/>
              <a:t>V.2023-5 EN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2845FF-FBF7-4125-8F13-62A78711C071}" type="slidenum">
              <a:rPr lang="fr-BE"/>
              <a:pPr>
                <a:defRPr/>
              </a:pPr>
              <a:t>‹#›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0148945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462FE1-6CE8-4A95-BFF9-E9B826D4E60D}" type="datetime1">
              <a:rPr lang="fr-BE" smtClean="0"/>
              <a:t>11-09-24</a:t>
            </a:fld>
            <a:endParaRPr lang="fr-BE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BE" dirty="0"/>
              <a:t>V.2023-5 EN</a:t>
            </a:r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E79F42-FE25-4FF6-8AAF-4BB4A975BEA9}" type="slidenum">
              <a:rPr lang="fr-BE"/>
              <a:pPr>
                <a:defRPr/>
              </a:pPr>
              <a:t>‹#›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6681079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7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37DA7C-4365-48E9-BA39-8AA3DF643C4E}" type="datetime1">
              <a:rPr lang="fr-BE" smtClean="0"/>
              <a:t>11-09-24</a:t>
            </a:fld>
            <a:endParaRPr lang="fr-BE"/>
          </a:p>
        </p:txBody>
      </p:sp>
      <p:sp>
        <p:nvSpPr>
          <p:cNvPr id="8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BE" dirty="0"/>
              <a:t>V.2023-5 EN</a:t>
            </a:r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E7A94B-1D5C-48C7-9C88-8911D34CD26C}" type="slidenum">
              <a:rPr lang="fr-BE"/>
              <a:pPr>
                <a:defRPr/>
              </a:pPr>
              <a:t>‹#›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861183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466188-BB7F-41C8-85CC-D1F29EEAD1AC}" type="datetime1">
              <a:rPr lang="fr-BE" smtClean="0"/>
              <a:t>11-09-24</a:t>
            </a:fld>
            <a:endParaRPr lang="fr-BE"/>
          </a:p>
        </p:txBody>
      </p:sp>
      <p:sp>
        <p:nvSpPr>
          <p:cNvPr id="4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BE" dirty="0"/>
              <a:t>V.2023-5 EN</a:t>
            </a:r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884E51-BCDC-4997-AB57-26B938516831}" type="slidenum">
              <a:rPr lang="fr-BE"/>
              <a:pPr>
                <a:defRPr/>
              </a:pPr>
              <a:t>‹#›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0856920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CC240C-D274-4F23-B14A-749895E23966}" type="datetime1">
              <a:rPr lang="fr-BE" smtClean="0"/>
              <a:t>11-09-24</a:t>
            </a:fld>
            <a:endParaRPr lang="fr-BE"/>
          </a:p>
        </p:txBody>
      </p:sp>
      <p:sp>
        <p:nvSpPr>
          <p:cNvPr id="3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BE" dirty="0"/>
              <a:t>V.2023-5 EN</a:t>
            </a:r>
          </a:p>
        </p:txBody>
      </p:sp>
      <p:sp>
        <p:nvSpPr>
          <p:cNvPr id="4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4CD296-7C10-45BB-85F2-57F1BE7F25B4}" type="slidenum">
              <a:rPr lang="fr-BE"/>
              <a:pPr>
                <a:defRPr/>
              </a:pPr>
              <a:t>‹#›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42914994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E8F275-AD4B-445D-A898-DCEBBC45F5AB}" type="datetime1">
              <a:rPr lang="fr-BE" smtClean="0"/>
              <a:t>11-09-24</a:t>
            </a:fld>
            <a:endParaRPr lang="fr-BE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BE" dirty="0"/>
              <a:t>V.2023-5 EN</a:t>
            </a:r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D2080A-C280-485B-902D-4B9036952038}" type="slidenum">
              <a:rPr lang="fr-BE"/>
              <a:pPr>
                <a:defRPr/>
              </a:pPr>
              <a:t>‹#›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0680338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BE" noProof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A2A38D-ACB4-4103-A437-475D5841E217}" type="datetime1">
              <a:rPr lang="fr-BE" smtClean="0"/>
              <a:t>11-09-24</a:t>
            </a:fld>
            <a:endParaRPr lang="fr-BE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BE" dirty="0"/>
              <a:t>V.2023-5 EN</a:t>
            </a:r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B421AA-9D80-4D08-8F47-97568064B0D6}" type="slidenum">
              <a:rPr lang="fr-BE"/>
              <a:pPr>
                <a:defRPr/>
              </a:pPr>
              <a:t>‹#›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9950069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/>
              <a:t>Modifiez le style du titre</a:t>
            </a:r>
            <a:endParaRPr lang="fr-BE" altLang="fr-FR"/>
          </a:p>
        </p:txBody>
      </p:sp>
      <p:sp>
        <p:nvSpPr>
          <p:cNvPr id="1027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/>
              <a:t>Modifiez les styles du texte du masque</a:t>
            </a:r>
          </a:p>
          <a:p>
            <a:pPr lvl="1"/>
            <a:r>
              <a:rPr lang="fr-FR" altLang="fr-FR"/>
              <a:t>Deuxième niveau</a:t>
            </a:r>
          </a:p>
          <a:p>
            <a:pPr lvl="2"/>
            <a:r>
              <a:rPr lang="fr-FR" altLang="fr-FR"/>
              <a:t>Troisième niveau</a:t>
            </a:r>
          </a:p>
          <a:p>
            <a:pPr lvl="3"/>
            <a:r>
              <a:rPr lang="fr-FR" altLang="fr-FR"/>
              <a:t>Quatrième niveau</a:t>
            </a:r>
          </a:p>
          <a:p>
            <a:pPr lvl="4"/>
            <a:r>
              <a:rPr lang="fr-FR" altLang="fr-FR"/>
              <a:t>Cinquième niveau</a:t>
            </a:r>
            <a:endParaRPr lang="fr-BE" alt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70F54EEC-21A6-4677-9ED5-20DB86C28F9D}" type="datetime1">
              <a:rPr lang="fr-BE" smtClean="0"/>
              <a:t>11-09-24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r>
              <a:rPr lang="fr-BE" dirty="0"/>
              <a:t>V.2023-5 EN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2E12734A-17C3-4B89-A8A0-89E7FCF99628}" type="slidenum">
              <a:rPr lang="fr-BE"/>
              <a:pPr>
                <a:defRPr/>
              </a:pPr>
              <a:t>‹#›</a:t>
            </a:fld>
            <a:endParaRPr lang="fr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MS PGothic" pitchFamily="34" charset="-128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mailto:aiace-general@ec.europa.eu" TargetMode="External"/><Relationship Id="rId2" Type="http://schemas.openxmlformats.org/officeDocument/2006/relationships/hyperlink" Target="mailto:aiace-int@ec.europa.eu" TargetMode="Externa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jpeg"/><Relationship Id="rId5" Type="http://schemas.openxmlformats.org/officeDocument/2006/relationships/hyperlink" Target="mailto:aiace-be@ec.europa.eu" TargetMode="External"/><Relationship Id="rId4" Type="http://schemas.openxmlformats.org/officeDocument/2006/relationships/hyperlink" Target="https://aiace-europa.eu/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ZoneTexte 4"/>
          <p:cNvSpPr txBox="1">
            <a:spLocks noChangeArrowheads="1"/>
          </p:cNvSpPr>
          <p:nvPr/>
        </p:nvSpPr>
        <p:spPr bwMode="auto">
          <a:xfrm>
            <a:off x="971550" y="1052513"/>
            <a:ext cx="720090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fr-BE" altLang="fr-FR" sz="5400">
                <a:latin typeface="Copperplate Gothic Bold" pitchFamily="34" charset="0"/>
              </a:rPr>
              <a:t>AIACE</a:t>
            </a:r>
          </a:p>
        </p:txBody>
      </p:sp>
      <p:pic>
        <p:nvPicPr>
          <p:cNvPr id="2051" name="Image 2" descr="logocouleursNEW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3213" y="2492375"/>
            <a:ext cx="3633787" cy="3338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3212306" y="6334047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fr-BE" dirty="0"/>
              <a:t>V.2024-1 EN</a:t>
            </a:r>
          </a:p>
        </p:txBody>
      </p:sp>
      <p:sp>
        <p:nvSpPr>
          <p:cNvPr id="2053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1D4DB6E4-EBBE-44FB-95F4-32046DAEB246}" type="slidenum">
              <a:rPr lang="fr-BE" altLang="fr-FR" sz="1200" smtClean="0">
                <a:solidFill>
                  <a:srgbClr val="898989"/>
                </a:solidFill>
              </a:rPr>
              <a:pPr eaLnBrk="1" hangingPunct="1">
                <a:spcBef>
                  <a:spcPct val="0"/>
                </a:spcBef>
                <a:buFontTx/>
                <a:buNone/>
              </a:pPr>
              <a:t>1</a:t>
            </a:fld>
            <a:endParaRPr lang="fr-BE" altLang="fr-FR" sz="1200" dirty="0">
              <a:solidFill>
                <a:srgbClr val="898989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1"/>
          <p:cNvSpPr>
            <a:spLocks noChangeArrowheads="1"/>
          </p:cNvSpPr>
          <p:nvPr/>
        </p:nvSpPr>
        <p:spPr bwMode="auto">
          <a:xfrm>
            <a:off x="611188" y="981075"/>
            <a:ext cx="7993062" cy="46412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85750" indent="-285750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fr-BE" altLang="fr-FR" sz="2800" b="1" dirty="0" err="1">
                <a:latin typeface="Copperplate Gothic Bold" panose="020E0705020206020404" pitchFamily="34" charset="0"/>
              </a:rPr>
              <a:t>Defence</a:t>
            </a:r>
            <a:r>
              <a:rPr lang="fr-BE" altLang="fr-FR" sz="2800" b="1" dirty="0">
                <a:latin typeface="Copperplate Gothic Bold" panose="020E0705020206020404" pitchFamily="34" charset="0"/>
              </a:rPr>
              <a:t> of </a:t>
            </a:r>
            <a:r>
              <a:rPr lang="fr-BE" altLang="fr-FR" sz="2800" b="1" dirty="0" err="1">
                <a:latin typeface="Copperplate Gothic Bold" panose="020E0705020206020404" pitchFamily="34" charset="0"/>
              </a:rPr>
              <a:t>pensioners</a:t>
            </a:r>
            <a:r>
              <a:rPr lang="fr-BE" altLang="fr-FR" sz="2800" b="1" dirty="0">
                <a:latin typeface="Copperplate Gothic Bold" panose="020E0705020206020404" pitchFamily="34" charset="0"/>
              </a:rPr>
              <a:t>’ </a:t>
            </a:r>
            <a:r>
              <a:rPr lang="fr-BE" altLang="fr-FR" sz="2800" b="1" dirty="0" err="1">
                <a:latin typeface="Copperplate Gothic Bold" panose="020E0705020206020404" pitchFamily="34" charset="0"/>
              </a:rPr>
              <a:t>legitimate</a:t>
            </a:r>
            <a:r>
              <a:rPr lang="fr-BE" altLang="fr-FR" sz="2800" b="1" dirty="0">
                <a:latin typeface="Copperplate Gothic Bold" panose="020E0705020206020404" pitchFamily="34" charset="0"/>
              </a:rPr>
              <a:t> </a:t>
            </a:r>
            <a:r>
              <a:rPr lang="fr-BE" altLang="fr-FR" sz="2800" b="1" dirty="0" err="1">
                <a:latin typeface="Copperplate Gothic Bold" panose="020E0705020206020404" pitchFamily="34" charset="0"/>
              </a:rPr>
              <a:t>interests</a:t>
            </a:r>
            <a:endParaRPr lang="fr-BE" altLang="fr-FR" sz="2800" b="1" dirty="0">
              <a:latin typeface="Copperplate Gothic Bold" panose="020E0705020206020404" pitchFamily="34" charset="0"/>
            </a:endParaRPr>
          </a:p>
          <a:p>
            <a:pPr eaLnBrk="1" hangingPunct="1">
              <a:spcBef>
                <a:spcPct val="0"/>
              </a:spcBef>
              <a:buFont typeface="Wingdings" pitchFamily="2" charset="2"/>
              <a:buChar char="Ø"/>
            </a:pPr>
            <a:r>
              <a:rPr lang="fr-BE" altLang="fr-FR" sz="2400" dirty="0"/>
              <a:t>The Staff </a:t>
            </a:r>
            <a:r>
              <a:rPr lang="fr-BE" altLang="fr-FR" sz="2400" dirty="0" err="1"/>
              <a:t>Regulations</a:t>
            </a:r>
            <a:r>
              <a:rPr lang="fr-BE" altLang="fr-FR" sz="2400" dirty="0"/>
              <a:t> (</a:t>
            </a:r>
            <a:r>
              <a:rPr lang="fr-BE" altLang="fr-FR" sz="2400" dirty="0" err="1"/>
              <a:t>statute</a:t>
            </a:r>
            <a:r>
              <a:rPr lang="fr-BE" altLang="fr-FR" sz="2400" dirty="0"/>
              <a:t>) </a:t>
            </a:r>
          </a:p>
          <a:p>
            <a:pPr eaLnBrk="1" hangingPunct="1">
              <a:spcBef>
                <a:spcPct val="0"/>
              </a:spcBef>
              <a:buFont typeface="Wingdings" pitchFamily="2" charset="2"/>
              <a:buChar char="Ø"/>
            </a:pPr>
            <a:r>
              <a:rPr lang="fr-BE" altLang="fr-FR" sz="2400" dirty="0"/>
              <a:t>JSIS: </a:t>
            </a:r>
            <a:r>
              <a:rPr lang="fr-BE" altLang="fr-FR" sz="2400" dirty="0" err="1"/>
              <a:t>precarious</a:t>
            </a:r>
            <a:r>
              <a:rPr lang="fr-BE" altLang="fr-FR" sz="2400" dirty="0"/>
              <a:t> balance </a:t>
            </a:r>
            <a:r>
              <a:rPr lang="fr-BE" altLang="fr-FR" sz="2400" dirty="0" err="1"/>
              <a:t>income</a:t>
            </a:r>
            <a:r>
              <a:rPr lang="fr-BE" altLang="fr-FR" sz="2400" dirty="0"/>
              <a:t> vs. </a:t>
            </a:r>
            <a:r>
              <a:rPr lang="fr-BE" altLang="fr-FR" sz="2400" dirty="0" err="1"/>
              <a:t>expenses</a:t>
            </a:r>
            <a:r>
              <a:rPr lang="fr-BE" altLang="fr-FR" sz="2400" dirty="0"/>
              <a:t>. Vigilance </a:t>
            </a:r>
            <a:r>
              <a:rPr lang="fr-BE" altLang="fr-FR" sz="2400" dirty="0" err="1"/>
              <a:t>required</a:t>
            </a:r>
            <a:endParaRPr lang="fr-BE" altLang="fr-FR" sz="2400" dirty="0"/>
          </a:p>
          <a:p>
            <a:pPr eaLnBrk="1" hangingPunct="1">
              <a:spcBef>
                <a:spcPct val="0"/>
              </a:spcBef>
              <a:buFont typeface="Wingdings" pitchFamily="2" charset="2"/>
              <a:buChar char="Ø"/>
            </a:pPr>
            <a:r>
              <a:rPr lang="fr-BE" altLang="fr-FR" sz="2400" dirty="0" err="1"/>
              <a:t>Legal</a:t>
            </a:r>
            <a:r>
              <a:rPr lang="fr-BE" altLang="fr-FR" sz="2400" dirty="0"/>
              <a:t> assistance and </a:t>
            </a:r>
            <a:r>
              <a:rPr lang="fr-BE" altLang="fr-FR" sz="2400" dirty="0" err="1"/>
              <a:t>advice</a:t>
            </a:r>
            <a:endParaRPr lang="fr-BE" altLang="fr-FR" sz="2400" dirty="0"/>
          </a:p>
          <a:p>
            <a:pPr eaLnBrk="1" hangingPunct="1">
              <a:spcBef>
                <a:spcPct val="0"/>
              </a:spcBef>
              <a:buFont typeface="Wingdings" pitchFamily="2" charset="2"/>
              <a:buChar char="Ø"/>
            </a:pPr>
            <a:r>
              <a:rPr lang="fr-BE" altLang="fr-FR" sz="2400" dirty="0"/>
              <a:t>Helpdesk in BXL</a:t>
            </a:r>
          </a:p>
          <a:p>
            <a:pPr marL="0" indent="0" eaLnBrk="1" hangingPunct="1">
              <a:buNone/>
            </a:pPr>
            <a:r>
              <a:rPr lang="en-US" altLang="fr-FR" sz="2400" dirty="0"/>
              <a:t>Representatives of AIACE sit on the Committee on the Statute and on the Committee for the management of the JSIS.</a:t>
            </a:r>
          </a:p>
          <a:p>
            <a:pPr marL="0" indent="0" eaLnBrk="1" hangingPunct="1">
              <a:buNone/>
            </a:pPr>
            <a:r>
              <a:rPr lang="en-US" altLang="fr-FR" sz="2400" dirty="0"/>
              <a:t>They participate in the Technical Groups notably remunerations together with the Trade Unions and Professional </a:t>
            </a:r>
            <a:r>
              <a:rPr lang="en-US" altLang="fr-FR" sz="2400" dirty="0" err="1"/>
              <a:t>Organisations</a:t>
            </a:r>
            <a:endParaRPr lang="fr-BE" altLang="fr-FR" sz="2400" dirty="0"/>
          </a:p>
          <a:p>
            <a:pPr eaLnBrk="1" hangingPunct="1">
              <a:spcBef>
                <a:spcPct val="0"/>
              </a:spcBef>
              <a:buFontTx/>
              <a:buChar char="-"/>
            </a:pPr>
            <a:endParaRPr lang="fr-BE" altLang="fr-FR" sz="1800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BE" dirty="0"/>
              <a:t>V.2024-1 EN</a:t>
            </a:r>
          </a:p>
        </p:txBody>
      </p:sp>
      <p:sp>
        <p:nvSpPr>
          <p:cNvPr id="13317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0EBF8021-FC0B-4039-8B6B-172A2BA52510}" type="slidenum">
              <a:rPr lang="fr-BE" altLang="fr-FR" sz="1200" smtClean="0">
                <a:solidFill>
                  <a:srgbClr val="898989"/>
                </a:solidFill>
              </a:rPr>
              <a:pPr eaLnBrk="1" hangingPunct="1">
                <a:spcBef>
                  <a:spcPct val="0"/>
                </a:spcBef>
                <a:buFontTx/>
                <a:buNone/>
              </a:pPr>
              <a:t>10</a:t>
            </a:fld>
            <a:endParaRPr lang="fr-BE" altLang="fr-FR" sz="1200">
              <a:solidFill>
                <a:srgbClr val="898989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1"/>
          <p:cNvSpPr>
            <a:spLocks noChangeArrowheads="1"/>
          </p:cNvSpPr>
          <p:nvPr/>
        </p:nvSpPr>
        <p:spPr bwMode="auto">
          <a:xfrm>
            <a:off x="539750" y="404813"/>
            <a:ext cx="786510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BE" altLang="fr-FR" sz="2400" b="1" dirty="0" err="1">
                <a:latin typeface="Copperplate Gothic Bold" panose="020E0705020206020404" pitchFamily="34" charset="0"/>
              </a:rPr>
              <a:t>Defence</a:t>
            </a:r>
            <a:r>
              <a:rPr lang="fr-BE" altLang="fr-FR" sz="2400" b="1" dirty="0">
                <a:latin typeface="Copperplate Gothic Bold" panose="020E0705020206020404" pitchFamily="34" charset="0"/>
              </a:rPr>
              <a:t> of </a:t>
            </a:r>
            <a:r>
              <a:rPr lang="fr-BE" altLang="fr-FR" sz="2400" b="1" dirty="0" err="1">
                <a:latin typeface="Copperplate Gothic Bold" panose="020E0705020206020404" pitchFamily="34" charset="0"/>
              </a:rPr>
              <a:t>pensioners</a:t>
            </a:r>
            <a:r>
              <a:rPr lang="fr-BE" altLang="fr-FR" sz="2400" b="1" dirty="0">
                <a:latin typeface="Copperplate Gothic Bold" panose="020E0705020206020404" pitchFamily="34" charset="0"/>
              </a:rPr>
              <a:t>’ </a:t>
            </a:r>
            <a:r>
              <a:rPr lang="fr-BE" altLang="fr-FR" sz="2400" b="1" dirty="0" err="1">
                <a:latin typeface="Copperplate Gothic Bold" panose="020E0705020206020404" pitchFamily="34" charset="0"/>
              </a:rPr>
              <a:t>legitimate</a:t>
            </a:r>
            <a:r>
              <a:rPr lang="fr-BE" altLang="fr-FR" sz="2400" b="1" dirty="0">
                <a:latin typeface="Copperplate Gothic Bold" panose="020E0705020206020404" pitchFamily="34" charset="0"/>
              </a:rPr>
              <a:t> </a:t>
            </a:r>
            <a:r>
              <a:rPr lang="fr-BE" altLang="fr-FR" sz="2400" b="1" dirty="0" err="1">
                <a:latin typeface="Copperplate Gothic Bold" panose="020E0705020206020404" pitchFamily="34" charset="0"/>
              </a:rPr>
              <a:t>interests</a:t>
            </a:r>
            <a:endParaRPr lang="fr-BE" altLang="fr-FR" sz="2400" b="1" dirty="0">
              <a:latin typeface="Copperplate Gothic Bold" panose="020E0705020206020404" pitchFamily="34" charset="0"/>
            </a:endParaRPr>
          </a:p>
        </p:txBody>
      </p:sp>
      <p:sp>
        <p:nvSpPr>
          <p:cNvPr id="14339" name="Rectangle 2"/>
          <p:cNvSpPr>
            <a:spLocks noChangeArrowheads="1"/>
          </p:cNvSpPr>
          <p:nvPr/>
        </p:nvSpPr>
        <p:spPr bwMode="auto">
          <a:xfrm>
            <a:off x="684213" y="1557338"/>
            <a:ext cx="8064500" cy="378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GB" altLang="fr-FR" sz="24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fr-FR" sz="2400" dirty="0"/>
              <a:t>Results of the negotiations in 2013-2014, catastrophic and irreversible for active staff:</a:t>
            </a:r>
            <a:endParaRPr lang="fr-FR" altLang="fr-FR" sz="24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fr-FR" sz="2400" dirty="0"/>
              <a:t> </a:t>
            </a:r>
            <a:endParaRPr lang="fr-FR" altLang="fr-FR" sz="2400" dirty="0"/>
          </a:p>
          <a:p>
            <a:pPr eaLnBrk="1" hangingPunct="1">
              <a:spcBef>
                <a:spcPct val="0"/>
              </a:spcBef>
              <a:buFont typeface="Wingdings" pitchFamily="2" charset="2"/>
              <a:buChar char="Ø"/>
            </a:pPr>
            <a:r>
              <a:rPr lang="en-GB" altLang="fr-FR" sz="2400" dirty="0"/>
              <a:t>Increase in the retirement age </a:t>
            </a:r>
            <a:endParaRPr lang="fr-FR" altLang="fr-FR" sz="2400" dirty="0"/>
          </a:p>
          <a:p>
            <a:pPr eaLnBrk="1" hangingPunct="1">
              <a:spcBef>
                <a:spcPct val="0"/>
              </a:spcBef>
              <a:buFont typeface="Wingdings" pitchFamily="2" charset="2"/>
              <a:buChar char="Ø"/>
            </a:pPr>
            <a:r>
              <a:rPr lang="en-GB" altLang="fr-FR" sz="2400" dirty="0"/>
              <a:t>Longer contribution period</a:t>
            </a:r>
            <a:endParaRPr lang="fr-FR" altLang="fr-FR" sz="2400" dirty="0"/>
          </a:p>
          <a:p>
            <a:pPr eaLnBrk="1" hangingPunct="1">
              <a:spcBef>
                <a:spcPct val="0"/>
              </a:spcBef>
              <a:buFont typeface="Wingdings" pitchFamily="2" charset="2"/>
              <a:buChar char="Ø"/>
            </a:pPr>
            <a:r>
              <a:rPr lang="en-GB" altLang="fr-FR" sz="2400" dirty="0"/>
              <a:t>Longer working hours</a:t>
            </a:r>
            <a:endParaRPr lang="fr-FR" altLang="fr-FR" sz="2400" dirty="0"/>
          </a:p>
          <a:p>
            <a:pPr eaLnBrk="1" hangingPunct="1">
              <a:spcBef>
                <a:spcPct val="0"/>
              </a:spcBef>
              <a:buFont typeface="Wingdings" pitchFamily="2" charset="2"/>
              <a:buChar char="Ø"/>
            </a:pPr>
            <a:r>
              <a:rPr lang="en-GB" altLang="fr-FR" sz="2400" dirty="0"/>
              <a:t>Reintroduction and increase of the special levy</a:t>
            </a:r>
            <a:endParaRPr lang="fr-FR" altLang="fr-FR" sz="2400" dirty="0"/>
          </a:p>
          <a:p>
            <a:pPr eaLnBrk="1" hangingPunct="1">
              <a:spcBef>
                <a:spcPct val="0"/>
              </a:spcBef>
              <a:buFont typeface="Wingdings" pitchFamily="2" charset="2"/>
              <a:buChar char="Ø"/>
            </a:pPr>
            <a:r>
              <a:rPr lang="en-GB" altLang="fr-FR" sz="2400" dirty="0"/>
              <a:t>Reduction in a series of social rights and benefits</a:t>
            </a:r>
            <a:endParaRPr lang="fr-FR" altLang="fr-FR" sz="2400" dirty="0"/>
          </a:p>
          <a:p>
            <a:pPr eaLnBrk="1" hangingPunct="1">
              <a:spcBef>
                <a:spcPct val="0"/>
              </a:spcBef>
              <a:buFont typeface="Wingdings" pitchFamily="2" charset="2"/>
              <a:buChar char="Ø"/>
            </a:pPr>
            <a:r>
              <a:rPr lang="en-GB" altLang="fr-FR" sz="2400" dirty="0"/>
              <a:t>Serious limitation of career prospects </a:t>
            </a:r>
            <a:endParaRPr lang="fr-FR" altLang="fr-FR" sz="2400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BE" dirty="0"/>
              <a:t>V.2024-1 EN</a:t>
            </a:r>
          </a:p>
        </p:txBody>
      </p:sp>
      <p:sp>
        <p:nvSpPr>
          <p:cNvPr id="14341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8EB33157-2156-485A-9530-7378E9CDE0EC}" type="slidenum">
              <a:rPr lang="fr-BE" altLang="fr-FR" sz="1200" smtClean="0">
                <a:solidFill>
                  <a:srgbClr val="898989"/>
                </a:solidFill>
              </a:rPr>
              <a:pPr eaLnBrk="1" hangingPunct="1">
                <a:spcBef>
                  <a:spcPct val="0"/>
                </a:spcBef>
                <a:buFontTx/>
                <a:buNone/>
              </a:pPr>
              <a:t>11</a:t>
            </a:fld>
            <a:endParaRPr lang="fr-BE" altLang="fr-FR" sz="1200">
              <a:solidFill>
                <a:srgbClr val="898989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1"/>
          <p:cNvSpPr>
            <a:spLocks noChangeArrowheads="1"/>
          </p:cNvSpPr>
          <p:nvPr/>
        </p:nvSpPr>
        <p:spPr bwMode="auto">
          <a:xfrm>
            <a:off x="929978" y="404813"/>
            <a:ext cx="786510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fr-BE" altLang="fr-FR" sz="2400" b="1" dirty="0" err="1">
                <a:latin typeface="Copperplate Gothic Bold" panose="020E0705020206020404" pitchFamily="34" charset="0"/>
              </a:rPr>
              <a:t>Defence</a:t>
            </a:r>
            <a:r>
              <a:rPr lang="fr-BE" altLang="fr-FR" sz="2400" b="1" dirty="0">
                <a:latin typeface="Copperplate Gothic Bold" panose="020E0705020206020404" pitchFamily="34" charset="0"/>
              </a:rPr>
              <a:t> of </a:t>
            </a:r>
            <a:r>
              <a:rPr lang="fr-BE" altLang="fr-FR" sz="2400" b="1" dirty="0" err="1">
                <a:latin typeface="Copperplate Gothic Bold" panose="020E0705020206020404" pitchFamily="34" charset="0"/>
              </a:rPr>
              <a:t>pensioners</a:t>
            </a:r>
            <a:r>
              <a:rPr lang="fr-BE" altLang="fr-FR" sz="2400" b="1" dirty="0">
                <a:latin typeface="Copperplate Gothic Bold" panose="020E0705020206020404" pitchFamily="34" charset="0"/>
              </a:rPr>
              <a:t>’ </a:t>
            </a:r>
            <a:r>
              <a:rPr lang="fr-BE" altLang="fr-FR" sz="2400" b="1" dirty="0" err="1">
                <a:latin typeface="Copperplate Gothic Bold" panose="020E0705020206020404" pitchFamily="34" charset="0"/>
              </a:rPr>
              <a:t>legitimate</a:t>
            </a:r>
            <a:r>
              <a:rPr lang="fr-BE" altLang="fr-FR" sz="2400" b="1" dirty="0">
                <a:latin typeface="Copperplate Gothic Bold" panose="020E0705020206020404" pitchFamily="34" charset="0"/>
              </a:rPr>
              <a:t> </a:t>
            </a:r>
            <a:r>
              <a:rPr lang="fr-BE" altLang="fr-FR" sz="2400" b="1" dirty="0" err="1">
                <a:latin typeface="Copperplate Gothic Bold" panose="020E0705020206020404" pitchFamily="34" charset="0"/>
              </a:rPr>
              <a:t>interests</a:t>
            </a:r>
            <a:endParaRPr lang="fr-BE" altLang="fr-FR" sz="2400" b="1" dirty="0">
              <a:latin typeface="Copperplate Gothic Bold" panose="020E0705020206020404" pitchFamily="34" charset="0"/>
            </a:endParaRPr>
          </a:p>
        </p:txBody>
      </p:sp>
      <p:sp>
        <p:nvSpPr>
          <p:cNvPr id="15363" name="Rectangle 2"/>
          <p:cNvSpPr>
            <a:spLocks noChangeArrowheads="1"/>
          </p:cNvSpPr>
          <p:nvPr/>
        </p:nvSpPr>
        <p:spPr bwMode="auto">
          <a:xfrm>
            <a:off x="684213" y="1412875"/>
            <a:ext cx="8208962" cy="3046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GB" altLang="fr-FR" sz="24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fr-FR" sz="2400" dirty="0"/>
              <a:t>On the contrary, pensioners are not too badly off:</a:t>
            </a:r>
            <a:endParaRPr lang="fr-FR" altLang="fr-FR" sz="24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fr-FR" sz="2400" dirty="0"/>
              <a:t> </a:t>
            </a:r>
            <a:endParaRPr lang="fr-FR" altLang="fr-FR" sz="2400" dirty="0"/>
          </a:p>
          <a:p>
            <a:pPr eaLnBrk="1" hangingPunct="1">
              <a:spcBef>
                <a:spcPct val="0"/>
              </a:spcBef>
              <a:buFont typeface="Wingdings" pitchFamily="2" charset="2"/>
              <a:buChar char="Ø"/>
            </a:pPr>
            <a:r>
              <a:rPr lang="en-GB" altLang="fr-FR" sz="2400" dirty="0"/>
              <a:t>Acquired rights safeguarded </a:t>
            </a:r>
            <a:endParaRPr lang="fr-FR" altLang="fr-FR" sz="2400" dirty="0"/>
          </a:p>
          <a:p>
            <a:pPr eaLnBrk="1" hangingPunct="1">
              <a:spcBef>
                <a:spcPct val="0"/>
              </a:spcBef>
              <a:buFont typeface="Wingdings" pitchFamily="2" charset="2"/>
              <a:buChar char="Ø"/>
            </a:pPr>
            <a:r>
              <a:rPr lang="en-GB" altLang="fr-FR" sz="2400" dirty="0"/>
              <a:t>Payment of pensions secured thanks to « notional » fund.</a:t>
            </a:r>
          </a:p>
          <a:p>
            <a:pPr eaLnBrk="1" hangingPunct="1">
              <a:spcBef>
                <a:spcPct val="0"/>
              </a:spcBef>
              <a:buFont typeface="Wingdings" pitchFamily="2" charset="2"/>
              <a:buChar char="Ø"/>
            </a:pPr>
            <a:r>
              <a:rPr lang="en-GB" altLang="fr-FR" sz="2400" dirty="0"/>
              <a:t>No special levy (already paid during the active career)</a:t>
            </a:r>
          </a:p>
          <a:p>
            <a:pPr eaLnBrk="1" hangingPunct="1">
              <a:spcBef>
                <a:spcPct val="0"/>
              </a:spcBef>
              <a:buFont typeface="Wingdings" pitchFamily="2" charset="2"/>
              <a:buChar char="Ø"/>
            </a:pPr>
            <a:endParaRPr lang="fr-FR" altLang="fr-FR" sz="24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fr-FR" sz="2400" dirty="0"/>
              <a:t> </a:t>
            </a:r>
            <a:endParaRPr lang="fr-FR" altLang="fr-FR" sz="2400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BE" dirty="0"/>
              <a:t>V.2024-1 EN</a:t>
            </a:r>
          </a:p>
        </p:txBody>
      </p:sp>
      <p:sp>
        <p:nvSpPr>
          <p:cNvPr id="15365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DDB2553C-E161-4BF7-9A88-7513CB0AB561}" type="slidenum">
              <a:rPr lang="fr-BE" altLang="fr-FR" sz="1200" smtClean="0">
                <a:solidFill>
                  <a:srgbClr val="898989"/>
                </a:solidFill>
              </a:rPr>
              <a:pPr eaLnBrk="1" hangingPunct="1">
                <a:spcBef>
                  <a:spcPct val="0"/>
                </a:spcBef>
                <a:buFontTx/>
                <a:buNone/>
              </a:pPr>
              <a:t>12</a:t>
            </a:fld>
            <a:endParaRPr lang="fr-BE" altLang="fr-FR" sz="1200">
              <a:solidFill>
                <a:srgbClr val="898989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1"/>
          <p:cNvSpPr>
            <a:spLocks noChangeArrowheads="1"/>
          </p:cNvSpPr>
          <p:nvPr/>
        </p:nvSpPr>
        <p:spPr bwMode="auto">
          <a:xfrm>
            <a:off x="684213" y="404813"/>
            <a:ext cx="786510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BE" altLang="fr-FR" sz="2400" b="1" dirty="0" err="1">
                <a:latin typeface="Copperplate Gothic Bold" panose="020E0705020206020404" pitchFamily="34" charset="0"/>
              </a:rPr>
              <a:t>Defence</a:t>
            </a:r>
            <a:r>
              <a:rPr lang="fr-BE" altLang="fr-FR" sz="2400" b="1" dirty="0">
                <a:latin typeface="Copperplate Gothic Bold" panose="020E0705020206020404" pitchFamily="34" charset="0"/>
              </a:rPr>
              <a:t> of </a:t>
            </a:r>
            <a:r>
              <a:rPr lang="fr-BE" altLang="fr-FR" sz="2400" b="1" dirty="0" err="1">
                <a:latin typeface="Copperplate Gothic Bold" panose="020E0705020206020404" pitchFamily="34" charset="0"/>
              </a:rPr>
              <a:t>pensioners</a:t>
            </a:r>
            <a:r>
              <a:rPr lang="fr-BE" altLang="fr-FR" sz="2400" b="1" dirty="0">
                <a:latin typeface="Copperplate Gothic Bold" panose="020E0705020206020404" pitchFamily="34" charset="0"/>
              </a:rPr>
              <a:t>’ </a:t>
            </a:r>
            <a:r>
              <a:rPr lang="fr-BE" altLang="fr-FR" sz="2400" b="1" dirty="0" err="1">
                <a:latin typeface="Copperplate Gothic Bold" panose="020E0705020206020404" pitchFamily="34" charset="0"/>
              </a:rPr>
              <a:t>legitimate</a:t>
            </a:r>
            <a:r>
              <a:rPr lang="fr-BE" altLang="fr-FR" sz="2400" b="1" dirty="0">
                <a:latin typeface="Copperplate Gothic Bold" panose="020E0705020206020404" pitchFamily="34" charset="0"/>
              </a:rPr>
              <a:t> </a:t>
            </a:r>
            <a:r>
              <a:rPr lang="fr-BE" altLang="fr-FR" sz="2400" b="1" dirty="0" err="1">
                <a:latin typeface="Copperplate Gothic Bold" panose="020E0705020206020404" pitchFamily="34" charset="0"/>
              </a:rPr>
              <a:t>interests</a:t>
            </a:r>
            <a:endParaRPr lang="fr-BE" altLang="fr-FR" sz="2400" b="1" dirty="0">
              <a:latin typeface="Copperplate Gothic Bold" panose="020E0705020206020404" pitchFamily="34" charset="0"/>
            </a:endParaRPr>
          </a:p>
        </p:txBody>
      </p:sp>
      <p:sp>
        <p:nvSpPr>
          <p:cNvPr id="16387" name="Rectangle 2"/>
          <p:cNvSpPr>
            <a:spLocks noChangeArrowheads="1"/>
          </p:cNvSpPr>
          <p:nvPr/>
        </p:nvSpPr>
        <p:spPr bwMode="auto">
          <a:xfrm>
            <a:off x="827088" y="1557338"/>
            <a:ext cx="6913562" cy="45243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GB" altLang="fr-FR" sz="24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fr-FR" sz="2400" dirty="0"/>
              <a:t>New method: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GB" altLang="fr-FR" sz="2400" dirty="0"/>
          </a:p>
          <a:p>
            <a:pPr eaLnBrk="1" hangingPunct="1">
              <a:spcBef>
                <a:spcPct val="0"/>
              </a:spcBef>
              <a:buFont typeface="Wingdings" pitchFamily="2" charset="2"/>
              <a:buChar char="Ø"/>
            </a:pPr>
            <a:r>
              <a:rPr lang="en-GB" altLang="fr-FR" sz="2400" u="sng" dirty="0"/>
              <a:t>Automatic</a:t>
            </a:r>
            <a:r>
              <a:rPr lang="en-GB" altLang="fr-FR" sz="2400" dirty="0"/>
              <a:t> until 2023, entry into force 1</a:t>
            </a:r>
            <a:r>
              <a:rPr lang="en-GB" altLang="fr-FR" sz="2400" baseline="30000" dirty="0"/>
              <a:t> </a:t>
            </a:r>
            <a:r>
              <a:rPr lang="en-GB" altLang="fr-FR" sz="2400" dirty="0"/>
              <a:t>January 2014, but implementation  postponed until 1</a:t>
            </a:r>
            <a:r>
              <a:rPr lang="en-GB" altLang="fr-FR" sz="2400" baseline="30000" dirty="0"/>
              <a:t> </a:t>
            </a:r>
            <a:r>
              <a:rPr lang="en-GB" altLang="fr-FR" sz="2400" dirty="0"/>
              <a:t>July 2015 ( effective in December). Is continued unless one of the parties asks for a modification.</a:t>
            </a:r>
            <a:endParaRPr lang="fr-FR" altLang="fr-FR" sz="2400" dirty="0"/>
          </a:p>
          <a:p>
            <a:pPr eaLnBrk="1" hangingPunct="1">
              <a:spcBef>
                <a:spcPct val="0"/>
              </a:spcBef>
              <a:buFont typeface="Wingdings" pitchFamily="2" charset="2"/>
              <a:buChar char="Ø"/>
            </a:pPr>
            <a:r>
              <a:rPr lang="en-GB" altLang="fr-FR" sz="2400" dirty="0">
                <a:solidFill>
                  <a:srgbClr val="FF0000"/>
                </a:solidFill>
              </a:rPr>
              <a:t>Guaranteed parallelism between salaries and pensions</a:t>
            </a:r>
            <a:endParaRPr lang="fr-FR" altLang="fr-FR" sz="2400" dirty="0">
              <a:solidFill>
                <a:srgbClr val="FF0000"/>
              </a:solidFill>
            </a:endParaRPr>
          </a:p>
          <a:p>
            <a:pPr eaLnBrk="1" hangingPunct="1">
              <a:spcBef>
                <a:spcPct val="0"/>
              </a:spcBef>
              <a:buFont typeface="Wingdings" pitchFamily="2" charset="2"/>
              <a:buChar char="Ø"/>
            </a:pPr>
            <a:r>
              <a:rPr lang="en-GB" altLang="fr-FR" sz="2400" dirty="0"/>
              <a:t>Crucial role played by AIACE (the late Ludwig Schubert, Pierre Blanchard and Martin Clegg)</a:t>
            </a:r>
            <a:endParaRPr lang="fr-FR" altLang="fr-FR" sz="24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fr-FR" sz="2400" dirty="0"/>
              <a:t> </a:t>
            </a:r>
            <a:endParaRPr lang="fr-FR" altLang="fr-FR" sz="2400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BE" dirty="0"/>
              <a:t>V.2024-1</a:t>
            </a:r>
          </a:p>
          <a:p>
            <a:pPr>
              <a:defRPr/>
            </a:pPr>
            <a:r>
              <a:rPr lang="fr-BE" dirty="0"/>
              <a:t> EN</a:t>
            </a:r>
          </a:p>
        </p:txBody>
      </p:sp>
      <p:sp>
        <p:nvSpPr>
          <p:cNvPr id="16389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94E8ACDC-8118-4AAE-90C1-90734FB4794B}" type="slidenum">
              <a:rPr lang="fr-BE" altLang="fr-FR" sz="1200" smtClean="0">
                <a:solidFill>
                  <a:srgbClr val="898989"/>
                </a:solidFill>
              </a:rPr>
              <a:pPr eaLnBrk="1" hangingPunct="1">
                <a:spcBef>
                  <a:spcPct val="0"/>
                </a:spcBef>
                <a:buFontTx/>
                <a:buNone/>
              </a:pPr>
              <a:t>13</a:t>
            </a:fld>
            <a:endParaRPr lang="fr-BE" altLang="fr-FR" sz="1200">
              <a:solidFill>
                <a:srgbClr val="898989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ZoneTexte 1"/>
          <p:cNvSpPr txBox="1">
            <a:spLocks noChangeArrowheads="1"/>
          </p:cNvSpPr>
          <p:nvPr/>
        </p:nvSpPr>
        <p:spPr bwMode="auto">
          <a:xfrm>
            <a:off x="338138" y="692150"/>
            <a:ext cx="864076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BE" altLang="fr-FR" sz="2400" b="1" dirty="0">
                <a:latin typeface="Copperplate Gothic Bold" pitchFamily="34" charset="0"/>
              </a:rPr>
              <a:t>		</a:t>
            </a:r>
            <a:r>
              <a:rPr lang="fr-BE" altLang="fr-FR" sz="2800" b="1" dirty="0" err="1">
                <a:latin typeface="Copperplate Gothic Bold" pitchFamily="34" charset="0"/>
              </a:rPr>
              <a:t>Other</a:t>
            </a:r>
            <a:r>
              <a:rPr lang="fr-BE" altLang="fr-FR" sz="2800" b="1" dirty="0">
                <a:latin typeface="Copperplate Gothic Bold" pitchFamily="34" charset="0"/>
              </a:rPr>
              <a:t> actions</a:t>
            </a:r>
          </a:p>
        </p:txBody>
      </p:sp>
      <p:sp>
        <p:nvSpPr>
          <p:cNvPr id="3" name="ZoneTexte 2"/>
          <p:cNvSpPr txBox="1"/>
          <p:nvPr/>
        </p:nvSpPr>
        <p:spPr>
          <a:xfrm>
            <a:off x="338139" y="1700808"/>
            <a:ext cx="8640762" cy="3416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BE" sz="2400" b="1" dirty="0">
                <a:latin typeface="+mn-lt"/>
                <a:ea typeface="+mn-ea"/>
              </a:rPr>
              <a:t>Information for </a:t>
            </a:r>
            <a:r>
              <a:rPr lang="fr-BE" sz="2400" b="1" dirty="0" err="1">
                <a:latin typeface="+mn-lt"/>
                <a:ea typeface="+mn-ea"/>
              </a:rPr>
              <a:t>pensioners</a:t>
            </a:r>
            <a:endParaRPr lang="fr-BE" sz="2400" b="1" dirty="0">
              <a:latin typeface="+mn-lt"/>
              <a:ea typeface="+mn-ea"/>
            </a:endParaRP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fr-BE" sz="2400" dirty="0">
                <a:latin typeface="+mn-lt"/>
                <a:ea typeface="+mn-ea"/>
              </a:rPr>
              <a:t>quarterly VOX bulletin sent to </a:t>
            </a:r>
            <a:r>
              <a:rPr lang="fr-BE" sz="2400" dirty="0">
                <a:solidFill>
                  <a:srgbClr val="FF0000"/>
                </a:solidFill>
                <a:latin typeface="+mn-lt"/>
                <a:ea typeface="+mn-ea"/>
              </a:rPr>
              <a:t>all </a:t>
            </a:r>
            <a:r>
              <a:rPr lang="fr-BE" sz="2400" dirty="0" err="1">
                <a:solidFill>
                  <a:srgbClr val="FF0000"/>
                </a:solidFill>
                <a:latin typeface="+mn-lt"/>
                <a:ea typeface="+mn-ea"/>
              </a:rPr>
              <a:t>members</a:t>
            </a:r>
            <a:r>
              <a:rPr lang="fr-BE" sz="2400" dirty="0">
                <a:solidFill>
                  <a:srgbClr val="FF0000"/>
                </a:solidFill>
                <a:latin typeface="+mn-lt"/>
                <a:ea typeface="+mn-ea"/>
              </a:rPr>
              <a:t>.</a:t>
            </a:r>
            <a:r>
              <a:rPr lang="fr-BE" sz="2400" dirty="0">
                <a:latin typeface="+mn-lt"/>
                <a:ea typeface="+mn-ea"/>
              </a:rPr>
              <a:t> 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fr-BE" sz="2400" dirty="0">
                <a:latin typeface="+mn-lt"/>
                <a:ea typeface="+mn-ea"/>
              </a:rPr>
              <a:t>national bulletins sent to their members only, including administrative info and local info; info via email to the 90% </a:t>
            </a:r>
            <a:r>
              <a:rPr lang="fr-BE" sz="2400" dirty="0" err="1">
                <a:latin typeface="+mn-lt"/>
                <a:ea typeface="+mn-ea"/>
              </a:rPr>
              <a:t>having</a:t>
            </a:r>
            <a:r>
              <a:rPr lang="fr-BE" sz="2400" dirty="0">
                <a:latin typeface="+mn-lt"/>
                <a:ea typeface="+mn-ea"/>
              </a:rPr>
              <a:t> </a:t>
            </a:r>
            <a:r>
              <a:rPr lang="fr-BE" sz="2400" dirty="0" err="1">
                <a:latin typeface="+mn-lt"/>
                <a:ea typeface="+mn-ea"/>
              </a:rPr>
              <a:t>given</a:t>
            </a:r>
            <a:r>
              <a:rPr lang="fr-BE" sz="2400" dirty="0">
                <a:latin typeface="+mn-lt"/>
                <a:ea typeface="+mn-ea"/>
              </a:rPr>
              <a:t> </a:t>
            </a:r>
            <a:r>
              <a:rPr lang="fr-BE" sz="2400" dirty="0" err="1">
                <a:latin typeface="+mn-lt"/>
                <a:ea typeface="+mn-ea"/>
              </a:rPr>
              <a:t>their</a:t>
            </a:r>
            <a:r>
              <a:rPr lang="fr-BE" sz="2400" dirty="0">
                <a:latin typeface="+mn-lt"/>
                <a:ea typeface="+mn-ea"/>
              </a:rPr>
              <a:t> </a:t>
            </a:r>
            <a:r>
              <a:rPr lang="fr-BE" sz="2400" dirty="0" err="1">
                <a:latin typeface="+mn-lt"/>
                <a:ea typeface="+mn-ea"/>
              </a:rPr>
              <a:t>address</a:t>
            </a:r>
            <a:endParaRPr lang="fr-BE" sz="2400" dirty="0">
              <a:latin typeface="+mn-lt"/>
              <a:ea typeface="+mn-ea"/>
            </a:endParaRP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fr-BE" sz="2400" dirty="0">
                <a:latin typeface="+mn-lt"/>
                <a:ea typeface="+mn-ea"/>
              </a:rPr>
              <a:t>MyIntraComm (</a:t>
            </a:r>
            <a:r>
              <a:rPr lang="fr-BE" sz="2400" dirty="0" err="1">
                <a:latin typeface="+mn-lt"/>
                <a:ea typeface="+mn-ea"/>
              </a:rPr>
              <a:t>access</a:t>
            </a:r>
            <a:r>
              <a:rPr lang="fr-BE" sz="2400" dirty="0">
                <a:latin typeface="+mn-lt"/>
                <a:ea typeface="+mn-ea"/>
              </a:rPr>
              <a:t> via EU Login </a:t>
            </a:r>
            <a:r>
              <a:rPr lang="fr-BE" sz="2400" dirty="0" err="1">
                <a:latin typeface="+mn-lt"/>
                <a:ea typeface="+mn-ea"/>
              </a:rPr>
              <a:t>account</a:t>
            </a:r>
            <a:r>
              <a:rPr lang="fr-BE" sz="2400" dirty="0">
                <a:latin typeface="+mn-lt"/>
                <a:ea typeface="+mn-ea"/>
              </a:rPr>
              <a:t>)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fr-BE" sz="2400" dirty="0">
                <a:latin typeface="+mn-lt"/>
                <a:ea typeface="+mn-ea"/>
              </a:rPr>
              <a:t>Team </a:t>
            </a:r>
            <a:r>
              <a:rPr lang="fr-BE" sz="2400" dirty="0" err="1">
                <a:latin typeface="+mn-lt"/>
                <a:ea typeface="+mn-ea"/>
              </a:rPr>
              <a:t>after</a:t>
            </a:r>
            <a:r>
              <a:rPr lang="fr-BE" sz="2400" dirty="0">
                <a:latin typeface="+mn-lt"/>
                <a:ea typeface="+mn-ea"/>
              </a:rPr>
              <a:t> EC, for </a:t>
            </a:r>
            <a:r>
              <a:rPr lang="fr-BE" sz="2400" dirty="0" err="1">
                <a:latin typeface="+mn-lt"/>
                <a:ea typeface="+mn-ea"/>
              </a:rPr>
              <a:t>pensioners</a:t>
            </a:r>
            <a:endParaRPr lang="fr-BE" sz="2400" dirty="0">
              <a:latin typeface="+mn-lt"/>
              <a:ea typeface="+mn-ea"/>
            </a:endParaRP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fr-BE" sz="2400" dirty="0">
                <a:latin typeface="+mn-lt"/>
                <a:ea typeface="+mn-ea"/>
              </a:rPr>
              <a:t>RCAM/JSIS « on line » (</a:t>
            </a:r>
            <a:r>
              <a:rPr lang="fr-BE" sz="2400" dirty="0" err="1">
                <a:latin typeface="+mn-lt"/>
                <a:ea typeface="+mn-ea"/>
              </a:rPr>
              <a:t>mandatory</a:t>
            </a:r>
            <a:r>
              <a:rPr lang="fr-BE" sz="2400" dirty="0">
                <a:latin typeface="+mn-lt"/>
                <a:ea typeface="+mn-ea"/>
              </a:rPr>
              <a:t>: a browser, a scanner, a GSM n°, or new a smart phone </a:t>
            </a:r>
            <a:r>
              <a:rPr lang="fr-BE" sz="2400" dirty="0" err="1">
                <a:latin typeface="+mn-lt"/>
                <a:ea typeface="+mn-ea"/>
              </a:rPr>
              <a:t>with</a:t>
            </a:r>
            <a:r>
              <a:rPr lang="fr-BE" sz="2400" dirty="0">
                <a:latin typeface="+mn-lt"/>
                <a:ea typeface="+mn-ea"/>
              </a:rPr>
              <a:t> an app)</a:t>
            </a:r>
            <a:endParaRPr lang="fr-BE" dirty="0">
              <a:latin typeface="+mn-lt"/>
              <a:ea typeface="+mn-ea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BE" dirty="0"/>
              <a:t>V.2024-1 EN</a:t>
            </a:r>
          </a:p>
        </p:txBody>
      </p:sp>
      <p:sp>
        <p:nvSpPr>
          <p:cNvPr id="17413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4129A64C-4A1F-4A83-84AB-747EFF67C101}" type="slidenum">
              <a:rPr lang="fr-BE" altLang="fr-FR" sz="1200" smtClean="0">
                <a:solidFill>
                  <a:srgbClr val="898989"/>
                </a:solidFill>
              </a:rPr>
              <a:pPr eaLnBrk="1" hangingPunct="1">
                <a:spcBef>
                  <a:spcPct val="0"/>
                </a:spcBef>
                <a:buFontTx/>
                <a:buNone/>
              </a:pPr>
              <a:t>14</a:t>
            </a:fld>
            <a:endParaRPr lang="fr-BE" altLang="fr-FR" sz="1200">
              <a:solidFill>
                <a:srgbClr val="898989"/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ZoneTexte 1"/>
          <p:cNvSpPr txBox="1">
            <a:spLocks noChangeArrowheads="1"/>
          </p:cNvSpPr>
          <p:nvPr/>
        </p:nvSpPr>
        <p:spPr bwMode="auto">
          <a:xfrm>
            <a:off x="403225" y="765175"/>
            <a:ext cx="864076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fr-BE" altLang="fr-FR" sz="2400" b="1">
                <a:latin typeface="Copperplate Gothic Bold" pitchFamily="34" charset="0"/>
              </a:rPr>
              <a:t>Other Actions </a:t>
            </a:r>
          </a:p>
        </p:txBody>
      </p:sp>
      <p:sp>
        <p:nvSpPr>
          <p:cNvPr id="3" name="ZoneTexte 2"/>
          <p:cNvSpPr txBox="1"/>
          <p:nvPr/>
        </p:nvSpPr>
        <p:spPr>
          <a:xfrm>
            <a:off x="403225" y="2133601"/>
            <a:ext cx="8283575" cy="406265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BE" sz="2400" b="1" dirty="0">
                <a:latin typeface="+mn-lt"/>
                <a:ea typeface="+mn-ea"/>
              </a:rPr>
              <a:t>Promote actions for solidarity and mutual </a:t>
            </a:r>
            <a:r>
              <a:rPr lang="fr-BE" sz="2400" b="1" dirty="0" err="1">
                <a:latin typeface="+mn-lt"/>
                <a:ea typeface="+mn-ea"/>
              </a:rPr>
              <a:t>aid</a:t>
            </a:r>
            <a:r>
              <a:rPr lang="fr-BE" sz="2400" b="1" dirty="0">
                <a:latin typeface="+mn-lt"/>
                <a:ea typeface="+mn-ea"/>
              </a:rPr>
              <a:t>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fr-BE" sz="2400" b="1" dirty="0">
              <a:latin typeface="+mn-lt"/>
              <a:ea typeface="+mn-ea"/>
            </a:endParaRP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Wingdings" charset="2"/>
              <a:buChar char="Ø"/>
              <a:defRPr/>
            </a:pPr>
            <a:r>
              <a:rPr lang="fr-BE" sz="2400" dirty="0" err="1">
                <a:latin typeface="+mn-lt"/>
                <a:ea typeface="+mn-ea"/>
              </a:rPr>
              <a:t>Helping</a:t>
            </a:r>
            <a:r>
              <a:rPr lang="fr-BE" sz="2400" dirty="0">
                <a:latin typeface="+mn-lt"/>
                <a:ea typeface="+mn-ea"/>
              </a:rPr>
              <a:t> the Commission to identify the areas of difficulties and the </a:t>
            </a:r>
            <a:r>
              <a:rPr lang="fr-BE" sz="2400" dirty="0" err="1">
                <a:latin typeface="+mn-lt"/>
                <a:ea typeface="+mn-ea"/>
              </a:rPr>
              <a:t>need</a:t>
            </a:r>
            <a:r>
              <a:rPr lang="fr-BE" sz="2400" dirty="0">
                <a:latin typeface="+mn-lt"/>
                <a:ea typeface="+mn-ea"/>
              </a:rPr>
              <a:t> for help (opinion surveys). </a:t>
            </a:r>
            <a:r>
              <a:rPr lang="fr-BE" sz="2400" dirty="0" err="1">
                <a:latin typeface="+mn-lt"/>
                <a:ea typeface="+mn-ea"/>
              </a:rPr>
              <a:t>Organising</a:t>
            </a:r>
            <a:r>
              <a:rPr lang="fr-BE" sz="2400" dirty="0">
                <a:latin typeface="+mn-lt"/>
                <a:ea typeface="+mn-ea"/>
              </a:rPr>
              <a:t> meetings </a:t>
            </a:r>
            <a:r>
              <a:rPr lang="fr-BE" sz="2400" dirty="0" err="1">
                <a:latin typeface="+mn-lt"/>
                <a:ea typeface="+mn-ea"/>
              </a:rPr>
              <a:t>with</a:t>
            </a:r>
            <a:r>
              <a:rPr lang="fr-BE" sz="2400" dirty="0">
                <a:latin typeface="+mn-lt"/>
                <a:ea typeface="+mn-ea"/>
              </a:rPr>
              <a:t> </a:t>
            </a:r>
            <a:r>
              <a:rPr lang="fr-BE" sz="2400" dirty="0" err="1">
                <a:latin typeface="+mn-lt"/>
                <a:ea typeface="+mn-ea"/>
              </a:rPr>
              <a:t>professionals</a:t>
            </a:r>
            <a:r>
              <a:rPr lang="fr-BE" sz="2400" dirty="0">
                <a:latin typeface="+mn-lt"/>
                <a:ea typeface="+mn-ea"/>
              </a:rPr>
              <a:t> to </a:t>
            </a:r>
            <a:r>
              <a:rPr lang="fr-BE" sz="2400" dirty="0" err="1">
                <a:latin typeface="+mn-lt"/>
                <a:ea typeface="+mn-ea"/>
              </a:rPr>
              <a:t>find</a:t>
            </a:r>
            <a:r>
              <a:rPr lang="fr-BE" sz="2400" dirty="0">
                <a:latin typeface="+mn-lt"/>
                <a:ea typeface="+mn-ea"/>
              </a:rPr>
              <a:t> solutions (</a:t>
            </a:r>
            <a:r>
              <a:rPr lang="fr-BE" sz="2400" dirty="0" err="1">
                <a:latin typeface="+mn-lt"/>
                <a:ea typeface="+mn-ea"/>
              </a:rPr>
              <a:t>legal</a:t>
            </a:r>
            <a:r>
              <a:rPr lang="fr-BE" sz="2400" dirty="0">
                <a:latin typeface="+mn-lt"/>
                <a:ea typeface="+mn-ea"/>
              </a:rPr>
              <a:t>, fiscal helpdesk).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Wingdings" charset="2"/>
              <a:buChar char="Ø"/>
              <a:defRPr/>
            </a:pPr>
            <a:r>
              <a:rPr lang="fr-BE" sz="2400" dirty="0" err="1">
                <a:latin typeface="+mn-lt"/>
                <a:ea typeface="+mn-ea"/>
              </a:rPr>
              <a:t>Voluntary</a:t>
            </a:r>
            <a:r>
              <a:rPr lang="fr-BE" sz="2400" dirty="0">
                <a:latin typeface="+mn-lt"/>
                <a:ea typeface="+mn-ea"/>
              </a:rPr>
              <a:t> </a:t>
            </a:r>
            <a:r>
              <a:rPr lang="fr-BE" sz="2400" dirty="0" err="1">
                <a:latin typeface="+mn-lt"/>
                <a:ea typeface="+mn-ea"/>
              </a:rPr>
              <a:t>activities</a:t>
            </a:r>
            <a:r>
              <a:rPr lang="fr-BE" sz="2400" dirty="0">
                <a:latin typeface="+mn-lt"/>
                <a:ea typeface="+mn-ea"/>
              </a:rPr>
              <a:t> ,e.g. visits to elderly people in a state of </a:t>
            </a:r>
            <a:r>
              <a:rPr lang="fr-BE" sz="2400" dirty="0" err="1">
                <a:latin typeface="+mn-lt"/>
                <a:ea typeface="+mn-ea"/>
              </a:rPr>
              <a:t>dependency</a:t>
            </a:r>
            <a:r>
              <a:rPr lang="fr-BE" sz="2400" dirty="0">
                <a:latin typeface="+mn-lt"/>
                <a:ea typeface="+mn-ea"/>
              </a:rPr>
              <a:t> ,</a:t>
            </a:r>
            <a:r>
              <a:rPr lang="fr-BE" sz="2400" dirty="0" err="1">
                <a:latin typeface="+mn-lt"/>
                <a:ea typeface="+mn-ea"/>
              </a:rPr>
              <a:t>visits</a:t>
            </a:r>
            <a:r>
              <a:rPr lang="fr-BE" sz="2400" dirty="0">
                <a:latin typeface="+mn-lt"/>
                <a:ea typeface="+mn-ea"/>
              </a:rPr>
              <a:t> to homes for senior people, helpdesk, translations,…..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Wingdings" charset="2"/>
              <a:buChar char="Ø"/>
              <a:defRPr/>
            </a:pPr>
            <a:r>
              <a:rPr lang="fr-BE" sz="2400" dirty="0" err="1">
                <a:latin typeface="+mn-lt"/>
                <a:ea typeface="+mn-ea"/>
              </a:rPr>
              <a:t>member</a:t>
            </a:r>
            <a:r>
              <a:rPr lang="fr-BE" sz="2400" dirty="0">
                <a:latin typeface="+mn-lt"/>
                <a:ea typeface="+mn-ea"/>
              </a:rPr>
              <a:t> of the WG Asbestos (EC, medical service, Cancer Support Group and AIACE, </a:t>
            </a:r>
            <a:r>
              <a:rPr lang="fr-BE" sz="2400" dirty="0" err="1">
                <a:latin typeface="+mn-lt"/>
                <a:ea typeface="+mn-ea"/>
              </a:rPr>
              <a:t>both</a:t>
            </a:r>
            <a:r>
              <a:rPr lang="fr-BE" sz="2400" dirty="0">
                <a:latin typeface="+mn-lt"/>
                <a:ea typeface="+mn-ea"/>
              </a:rPr>
              <a:t> in </a:t>
            </a:r>
            <a:r>
              <a:rPr lang="fr-BE" sz="2400" dirty="0" err="1">
                <a:latin typeface="+mn-lt"/>
                <a:ea typeface="+mn-ea"/>
              </a:rPr>
              <a:t>partnership</a:t>
            </a:r>
            <a:r>
              <a:rPr lang="fr-BE" sz="2400" dirty="0">
                <a:latin typeface="+mn-lt"/>
                <a:ea typeface="+mn-ea"/>
              </a:rPr>
              <a:t> </a:t>
            </a:r>
            <a:r>
              <a:rPr lang="fr-BE" sz="2400" dirty="0" err="1">
                <a:latin typeface="+mn-lt"/>
                <a:ea typeface="+mn-ea"/>
              </a:rPr>
              <a:t>since</a:t>
            </a:r>
            <a:r>
              <a:rPr lang="fr-BE" sz="2400" dirty="0">
                <a:latin typeface="+mn-lt"/>
                <a:ea typeface="+mn-ea"/>
              </a:rPr>
              <a:t> 2013)</a:t>
            </a:r>
            <a:endParaRPr lang="fr-BE" dirty="0">
              <a:latin typeface="+mn-lt"/>
              <a:ea typeface="+mn-ea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fr-BE" dirty="0">
              <a:latin typeface="+mn-lt"/>
              <a:ea typeface="+mn-ea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BE" dirty="0"/>
              <a:t>V.2024-1EN</a:t>
            </a:r>
          </a:p>
        </p:txBody>
      </p:sp>
      <p:sp>
        <p:nvSpPr>
          <p:cNvPr id="18437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780A1523-AFE5-4FF9-B9A5-B2908CEB09F2}" type="slidenum">
              <a:rPr lang="fr-BE" altLang="fr-FR" sz="1200" smtClean="0">
                <a:solidFill>
                  <a:srgbClr val="898989"/>
                </a:solidFill>
              </a:rPr>
              <a:pPr eaLnBrk="1" hangingPunct="1">
                <a:spcBef>
                  <a:spcPct val="0"/>
                </a:spcBef>
                <a:buFontTx/>
                <a:buNone/>
              </a:pPr>
              <a:t>15</a:t>
            </a:fld>
            <a:endParaRPr lang="fr-BE" altLang="fr-FR" sz="1200">
              <a:solidFill>
                <a:srgbClr val="898989"/>
              </a:solidFill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1"/>
          <p:cNvSpPr>
            <a:spLocks noChangeArrowheads="1"/>
          </p:cNvSpPr>
          <p:nvPr/>
        </p:nvSpPr>
        <p:spPr bwMode="auto">
          <a:xfrm>
            <a:off x="8243888" y="1028700"/>
            <a:ext cx="144462" cy="2030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fr-BE" altLang="fr-FR" sz="180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fr-BE" altLang="fr-FR" sz="180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fr-BE" altLang="fr-FR" sz="180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fr-BE" altLang="fr-FR" sz="180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fr-BE" altLang="fr-FR" sz="180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fr-BE" altLang="fr-FR" sz="180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fr-BE" altLang="fr-FR" sz="1800"/>
          </a:p>
        </p:txBody>
      </p:sp>
      <p:sp>
        <p:nvSpPr>
          <p:cNvPr id="3" name="Rectangle 2"/>
          <p:cNvSpPr/>
          <p:nvPr/>
        </p:nvSpPr>
        <p:spPr>
          <a:xfrm>
            <a:off x="827088" y="1028700"/>
            <a:ext cx="8066087" cy="4339650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fr-BE" dirty="0">
              <a:latin typeface="+mn-lt"/>
              <a:ea typeface="+mn-ea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fr-BE" dirty="0">
              <a:latin typeface="+mn-lt"/>
              <a:ea typeface="+mn-ea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BE" altLang="fr-FR" sz="2400" b="1" dirty="0">
                <a:latin typeface="+mj-lt"/>
              </a:rPr>
              <a:t>Contacts </a:t>
            </a:r>
            <a:r>
              <a:rPr lang="fr-BE" altLang="fr-FR" sz="2400" b="1" dirty="0" err="1">
                <a:latin typeface="+mj-lt"/>
              </a:rPr>
              <a:t>between</a:t>
            </a:r>
            <a:r>
              <a:rPr lang="fr-BE" altLang="fr-FR" sz="2400" b="1" dirty="0">
                <a:latin typeface="+mj-lt"/>
              </a:rPr>
              <a:t> </a:t>
            </a:r>
            <a:r>
              <a:rPr lang="fr-BE" altLang="fr-FR" sz="2400" b="1" dirty="0" err="1">
                <a:latin typeface="+mj-lt"/>
              </a:rPr>
              <a:t>members</a:t>
            </a:r>
            <a:r>
              <a:rPr lang="fr-BE" altLang="fr-FR" sz="2400" b="1" dirty="0">
                <a:latin typeface="+mj-lt"/>
              </a:rPr>
              <a:t> </a:t>
            </a:r>
            <a:r>
              <a:rPr lang="fr-BE" altLang="fr-FR" sz="2400" b="1" dirty="0" err="1">
                <a:latin typeface="+mj-lt"/>
              </a:rPr>
              <a:t>depending</a:t>
            </a:r>
            <a:r>
              <a:rPr lang="fr-BE" altLang="fr-FR" sz="2400" b="1" dirty="0">
                <a:latin typeface="+mj-lt"/>
              </a:rPr>
              <a:t> on the size of the section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fr-BE" sz="2400" b="1" dirty="0">
              <a:latin typeface="+mj-lt"/>
              <a:ea typeface="+mn-ea"/>
            </a:endParaRP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Wingdings" charset="2"/>
              <a:buChar char="Ø"/>
              <a:defRPr/>
            </a:pPr>
            <a:r>
              <a:rPr lang="fr-BE" sz="2400" dirty="0">
                <a:latin typeface="+mn-lt"/>
                <a:ea typeface="+mn-ea"/>
              </a:rPr>
              <a:t>Theatre outings, conferences, travelling ( </a:t>
            </a:r>
            <a:r>
              <a:rPr lang="fr-BE" sz="2400" dirty="0">
                <a:solidFill>
                  <a:srgbClr val="00B050"/>
                </a:solidFill>
                <a:latin typeface="+mn-lt"/>
                <a:ea typeface="+mn-ea"/>
              </a:rPr>
              <a:t>lot of </a:t>
            </a:r>
            <a:r>
              <a:rPr lang="fr-BE" sz="2400" dirty="0">
                <a:solidFill>
                  <a:srgbClr val="00B050"/>
                </a:solidFill>
                <a:latin typeface="+mn-lt"/>
                <a:ea typeface="+mn-ea"/>
                <a:sym typeface="Wingdings" panose="05000000000000000000" pitchFamily="2" charset="2"/>
              </a:rPr>
              <a:t></a:t>
            </a:r>
            <a:r>
              <a:rPr lang="fr-BE" sz="2400" dirty="0">
                <a:latin typeface="+mn-lt"/>
                <a:ea typeface="+mn-ea"/>
                <a:sym typeface="Wingdings" panose="05000000000000000000" pitchFamily="2" charset="2"/>
              </a:rPr>
              <a:t>)</a:t>
            </a:r>
            <a:r>
              <a:rPr lang="fr-BE" sz="2400" dirty="0">
                <a:latin typeface="+mn-lt"/>
                <a:ea typeface="+mn-ea"/>
              </a:rPr>
              <a:t>, museum </a:t>
            </a:r>
            <a:r>
              <a:rPr lang="fr-BE" sz="2400" dirty="0" err="1">
                <a:latin typeface="+mn-lt"/>
                <a:ea typeface="+mn-ea"/>
              </a:rPr>
              <a:t>visits</a:t>
            </a:r>
            <a:r>
              <a:rPr lang="fr-BE" sz="2400" dirty="0">
                <a:latin typeface="+mn-lt"/>
                <a:ea typeface="+mn-ea"/>
              </a:rPr>
              <a:t>, </a:t>
            </a:r>
            <a:r>
              <a:rPr lang="fr-BE" sz="2400" dirty="0" err="1">
                <a:latin typeface="+mn-lt"/>
                <a:ea typeface="+mn-ea"/>
              </a:rPr>
              <a:t>walks</a:t>
            </a:r>
            <a:r>
              <a:rPr lang="fr-BE" sz="2400" dirty="0">
                <a:latin typeface="+mn-lt"/>
                <a:ea typeface="+mn-ea"/>
              </a:rPr>
              <a:t>, lunch meetings…. 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Wingdings" charset="2"/>
              <a:buChar char="Ø"/>
              <a:defRPr/>
            </a:pPr>
            <a:endParaRPr lang="fr-BE" sz="2400" dirty="0">
              <a:latin typeface="+mn-lt"/>
              <a:ea typeface="+mn-ea"/>
              <a:cs typeface="Calibri" charset="0"/>
            </a:endParaRP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Wingdings" charset="2"/>
              <a:buChar char="Ø"/>
              <a:defRPr/>
            </a:pPr>
            <a:r>
              <a:rPr lang="fr-BE" sz="2400" dirty="0">
                <a:solidFill>
                  <a:srgbClr val="000000"/>
                </a:solidFill>
                <a:latin typeface="+mn-lt"/>
                <a:ea typeface="+mn-ea"/>
              </a:rPr>
              <a:t>Many members participate in </a:t>
            </a:r>
            <a:r>
              <a:rPr lang="fr-BE" sz="2400" dirty="0" err="1">
                <a:solidFill>
                  <a:srgbClr val="000000"/>
                </a:solidFill>
                <a:latin typeface="+mn-lt"/>
                <a:ea typeface="+mn-ea"/>
              </a:rPr>
              <a:t>leisure</a:t>
            </a:r>
            <a:r>
              <a:rPr lang="fr-BE" sz="2400" dirty="0">
                <a:solidFill>
                  <a:srgbClr val="000000"/>
                </a:solidFill>
                <a:latin typeface="+mn-lt"/>
                <a:ea typeface="+mn-ea"/>
              </a:rPr>
              <a:t> clubs organised by the institutions in </a:t>
            </a:r>
            <a:r>
              <a:rPr lang="fr-BE" sz="2400" dirty="0" err="1">
                <a:solidFill>
                  <a:srgbClr val="000000"/>
                </a:solidFill>
                <a:latin typeface="+mn-lt"/>
                <a:ea typeface="+mn-ea"/>
              </a:rPr>
              <a:t>different</a:t>
            </a:r>
            <a:r>
              <a:rPr lang="fr-BE" sz="2400" dirty="0">
                <a:solidFill>
                  <a:srgbClr val="000000"/>
                </a:solidFill>
                <a:latin typeface="+mn-lt"/>
                <a:ea typeface="+mn-ea"/>
              </a:rPr>
              <a:t> countries: all are </a:t>
            </a:r>
            <a:r>
              <a:rPr lang="fr-BE" sz="2400" dirty="0" err="1">
                <a:solidFill>
                  <a:srgbClr val="000000"/>
                </a:solidFill>
                <a:latin typeface="+mn-lt"/>
                <a:ea typeface="+mn-ea"/>
              </a:rPr>
              <a:t>available</a:t>
            </a:r>
            <a:r>
              <a:rPr lang="fr-BE" sz="2400" dirty="0">
                <a:solidFill>
                  <a:srgbClr val="000000"/>
                </a:solidFill>
                <a:latin typeface="+mn-lt"/>
                <a:ea typeface="+mn-ea"/>
              </a:rPr>
              <a:t> to retired staff and relatives, i.e. bridge, gym, dance, and more... 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endParaRPr lang="fr-BE" sz="2400" b="1" dirty="0">
              <a:latin typeface="+mn-lt"/>
              <a:ea typeface="+mn-ea"/>
            </a:endParaRPr>
          </a:p>
        </p:txBody>
      </p:sp>
      <p:sp>
        <p:nvSpPr>
          <p:cNvPr id="19460" name="Rectangle 3"/>
          <p:cNvSpPr>
            <a:spLocks noChangeArrowheads="1"/>
          </p:cNvSpPr>
          <p:nvPr/>
        </p:nvSpPr>
        <p:spPr bwMode="auto">
          <a:xfrm>
            <a:off x="971550" y="549275"/>
            <a:ext cx="72009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fr-BE" altLang="fr-FR" sz="2800" b="1" dirty="0">
                <a:latin typeface="Copperplate Gothic Bold" pitchFamily="34" charset="0"/>
              </a:rPr>
              <a:t>      </a:t>
            </a:r>
            <a:r>
              <a:rPr lang="fr-BE" altLang="fr-FR" sz="2800" b="1" dirty="0" err="1">
                <a:latin typeface="Copperplate Gothic Bold" pitchFamily="34" charset="0"/>
              </a:rPr>
              <a:t>Other</a:t>
            </a:r>
            <a:r>
              <a:rPr lang="fr-BE" altLang="fr-FR" sz="2800" b="1" dirty="0">
                <a:latin typeface="Copperplate Gothic Bold" pitchFamily="34" charset="0"/>
              </a:rPr>
              <a:t> actions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BE" dirty="0"/>
              <a:t>V.2024-1 EN</a:t>
            </a:r>
          </a:p>
        </p:txBody>
      </p:sp>
      <p:sp>
        <p:nvSpPr>
          <p:cNvPr id="19462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7F0C34F3-8954-4A88-958D-4F746A08F32B}" type="slidenum">
              <a:rPr lang="fr-BE" altLang="fr-FR" sz="1200" smtClean="0">
                <a:solidFill>
                  <a:srgbClr val="898989"/>
                </a:solidFill>
              </a:rPr>
              <a:pPr eaLnBrk="1" hangingPunct="1">
                <a:spcBef>
                  <a:spcPct val="0"/>
                </a:spcBef>
                <a:buFontTx/>
                <a:buNone/>
              </a:pPr>
              <a:t>16</a:t>
            </a:fld>
            <a:endParaRPr lang="fr-BE" altLang="fr-FR" sz="1200">
              <a:solidFill>
                <a:srgbClr val="898989"/>
              </a:solidFill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ZoneTexte 1"/>
          <p:cNvSpPr txBox="1">
            <a:spLocks noChangeArrowheads="1"/>
          </p:cNvSpPr>
          <p:nvPr/>
        </p:nvSpPr>
        <p:spPr bwMode="auto">
          <a:xfrm>
            <a:off x="250825" y="1798948"/>
            <a:ext cx="8642350" cy="37856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BE" altLang="fr-FR" sz="2400" dirty="0">
                <a:ea typeface="Calibri" panose="020F0502020204030204" pitchFamily="34" charset="0"/>
                <a:cs typeface="Calibri" panose="020F0502020204030204" pitchFamily="34" charset="0"/>
              </a:rPr>
              <a:t>Need for new </a:t>
            </a:r>
            <a:r>
              <a:rPr lang="fr-BE" altLang="fr-FR" sz="2400" dirty="0" err="1">
                <a:ea typeface="Calibri" panose="020F0502020204030204" pitchFamily="34" charset="0"/>
                <a:cs typeface="Calibri" panose="020F0502020204030204" pitchFamily="34" charset="0"/>
              </a:rPr>
              <a:t>volunteers</a:t>
            </a:r>
            <a:r>
              <a:rPr lang="fr-BE" altLang="fr-FR" sz="2400" dirty="0">
                <a:ea typeface="Calibri" panose="020F0502020204030204" pitchFamily="34" charset="0"/>
                <a:cs typeface="Calibri" panose="020F0502020204030204" pitchFamily="34" charset="0"/>
              </a:rPr>
              <a:t>, lots of </a:t>
            </a:r>
            <a:r>
              <a:rPr lang="fr-BE" altLang="fr-FR" sz="2400" dirty="0" err="1">
                <a:ea typeface="Calibri" panose="020F0502020204030204" pitchFamily="34" charset="0"/>
                <a:cs typeface="Calibri" panose="020F0502020204030204" pitchFamily="34" charset="0"/>
              </a:rPr>
              <a:t>fields</a:t>
            </a:r>
            <a:r>
              <a:rPr lang="fr-BE" altLang="fr-FR" sz="2400" dirty="0">
                <a:ea typeface="Calibri" panose="020F0502020204030204" pitchFamily="34" charset="0"/>
                <a:cs typeface="Calibri" panose="020F0502020204030204" pitchFamily="34" charset="0"/>
              </a:rPr>
              <a:t> of activities </a:t>
            </a:r>
          </a:p>
          <a:p>
            <a:pPr marL="285750" indent="-285750" eaLnBrk="1" hangingPunct="1">
              <a:spcBef>
                <a:spcPct val="0"/>
              </a:spcBef>
            </a:pPr>
            <a:r>
              <a:rPr lang="fr-BE" altLang="fr-FR" sz="2400" dirty="0" err="1">
                <a:ea typeface="Calibri" panose="020F0502020204030204" pitchFamily="34" charset="0"/>
                <a:cs typeface="Calibri" panose="020F0502020204030204" pitchFamily="34" charset="0"/>
              </a:rPr>
              <a:t>Visits</a:t>
            </a:r>
            <a:r>
              <a:rPr lang="fr-BE" altLang="fr-FR" sz="2400" dirty="0">
                <a:ea typeface="Calibri" panose="020F0502020204030204" pitchFamily="34" charset="0"/>
                <a:cs typeface="Calibri" panose="020F0502020204030204" pitchFamily="34" charset="0"/>
              </a:rPr>
              <a:t> to </a:t>
            </a:r>
            <a:r>
              <a:rPr lang="fr-BE" altLang="fr-FR" sz="2400" dirty="0" err="1">
                <a:ea typeface="Calibri" panose="020F0502020204030204" pitchFamily="34" charset="0"/>
                <a:cs typeface="Calibri" panose="020F0502020204030204" pitchFamily="34" charset="0"/>
              </a:rPr>
              <a:t>members</a:t>
            </a:r>
            <a:r>
              <a:rPr lang="fr-BE" altLang="fr-FR" sz="2400" dirty="0">
                <a:ea typeface="Calibri" panose="020F0502020204030204" pitchFamily="34" charset="0"/>
                <a:cs typeface="Calibri" panose="020F0502020204030204" pitchFamily="34" charset="0"/>
              </a:rPr>
              <a:t> in a state of </a:t>
            </a:r>
            <a:r>
              <a:rPr lang="fr-BE" altLang="fr-FR" sz="2400" dirty="0" err="1">
                <a:ea typeface="Calibri" panose="020F0502020204030204" pitchFamily="34" charset="0"/>
                <a:cs typeface="Calibri" panose="020F0502020204030204" pitchFamily="34" charset="0"/>
              </a:rPr>
              <a:t>dependency</a:t>
            </a:r>
            <a:r>
              <a:rPr lang="fr-BE" altLang="fr-FR" sz="2400" dirty="0"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</a:p>
          <a:p>
            <a:pPr marL="285750" indent="-285750" eaLnBrk="1" hangingPunct="1">
              <a:spcBef>
                <a:spcPct val="0"/>
              </a:spcBef>
            </a:pPr>
            <a:r>
              <a:rPr lang="fr-BE" altLang="fr-FR" sz="2400" dirty="0">
                <a:ea typeface="Calibri" panose="020F0502020204030204" pitchFamily="34" charset="0"/>
                <a:cs typeface="Calibri" panose="020F0502020204030204" pitchFamily="34" charset="0"/>
              </a:rPr>
              <a:t>Help in </a:t>
            </a:r>
            <a:r>
              <a:rPr lang="fr-BE" altLang="fr-FR" sz="2400" dirty="0" err="1">
                <a:ea typeface="Calibri" panose="020F0502020204030204" pitchFamily="34" charset="0"/>
                <a:cs typeface="Calibri" panose="020F0502020204030204" pitchFamily="34" charset="0"/>
              </a:rPr>
              <a:t>dealing</a:t>
            </a:r>
            <a:r>
              <a:rPr lang="fr-BE" altLang="fr-FR" sz="2400" dirty="0"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BE" altLang="fr-FR" sz="2400" dirty="0" err="1">
                <a:ea typeface="Calibri" panose="020F0502020204030204" pitchFamily="34" charset="0"/>
                <a:cs typeface="Calibri" panose="020F0502020204030204" pitchFamily="34" charset="0"/>
              </a:rPr>
              <a:t>with</a:t>
            </a:r>
            <a:r>
              <a:rPr lang="fr-BE" altLang="fr-FR" sz="2400" dirty="0">
                <a:ea typeface="Calibri" panose="020F0502020204030204" pitchFamily="34" charset="0"/>
                <a:cs typeface="Calibri" panose="020F0502020204030204" pitchFamily="34" charset="0"/>
              </a:rPr>
              <a:t> the administrative </a:t>
            </a:r>
            <a:r>
              <a:rPr lang="fr-BE" altLang="fr-FR" sz="2400" dirty="0" err="1">
                <a:ea typeface="Calibri" panose="020F0502020204030204" pitchFamily="34" charset="0"/>
                <a:cs typeface="Calibri" panose="020F0502020204030204" pitchFamily="34" charset="0"/>
              </a:rPr>
              <a:t>authorities</a:t>
            </a:r>
            <a:r>
              <a:rPr lang="fr-BE" altLang="fr-FR" sz="2400" dirty="0">
                <a:ea typeface="Calibri" panose="020F0502020204030204" pitchFamily="34" charset="0"/>
                <a:cs typeface="Calibri" panose="020F0502020204030204" pitchFamily="34" charset="0"/>
              </a:rPr>
              <a:t> (</a:t>
            </a:r>
            <a:r>
              <a:rPr lang="fr-BE" altLang="fr-FR" sz="2400" dirty="0" err="1">
                <a:ea typeface="Calibri" panose="020F0502020204030204" pitchFamily="34" charset="0"/>
                <a:cs typeface="Calibri" panose="020F0502020204030204" pitchFamily="34" charset="0"/>
              </a:rPr>
              <a:t>pmo,jsis</a:t>
            </a:r>
            <a:r>
              <a:rPr lang="fr-BE" altLang="fr-FR" sz="2400" dirty="0">
                <a:ea typeface="Calibri" panose="020F0502020204030204" pitchFamily="34" charset="0"/>
                <a:cs typeface="Calibri" panose="020F0502020204030204" pitchFamily="34" charset="0"/>
              </a:rPr>
              <a:t>), </a:t>
            </a:r>
          </a:p>
          <a:p>
            <a:pPr marL="285750" indent="-285750" eaLnBrk="1" hangingPunct="1">
              <a:spcBef>
                <a:spcPct val="0"/>
              </a:spcBef>
            </a:pPr>
            <a:r>
              <a:rPr lang="fr-BE" altLang="fr-FR" sz="2400" dirty="0">
                <a:solidFill>
                  <a:srgbClr val="FF0000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Translations,</a:t>
            </a:r>
            <a:r>
              <a:rPr lang="fr-BE" altLang="fr-FR" sz="2400" dirty="0"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marL="285750" indent="-285750" eaLnBrk="1" hangingPunct="1">
              <a:spcBef>
                <a:spcPct val="0"/>
              </a:spcBef>
            </a:pPr>
            <a:r>
              <a:rPr lang="fr-BE" altLang="fr-FR" sz="2400" dirty="0">
                <a:ea typeface="Calibri" panose="020F0502020204030204" pitchFamily="34" charset="0"/>
                <a:cs typeface="Calibri" panose="020F0502020204030204" pitchFamily="34" charset="0"/>
              </a:rPr>
              <a:t>Training in office automation (</a:t>
            </a:r>
            <a:r>
              <a:rPr lang="fr-BE" altLang="fr-FR" sz="2400" dirty="0" err="1">
                <a:ea typeface="Calibri" panose="020F0502020204030204" pitchFamily="34" charset="0"/>
                <a:cs typeface="Calibri" panose="020F0502020204030204" pitchFamily="34" charset="0"/>
              </a:rPr>
              <a:t>internet,tablet</a:t>
            </a:r>
            <a:r>
              <a:rPr lang="fr-BE" altLang="fr-FR" sz="2400" dirty="0">
                <a:ea typeface="Calibri" panose="020F0502020204030204" pitchFamily="34" charset="0"/>
                <a:cs typeface="Calibri" panose="020F0502020204030204" pitchFamily="34" charset="0"/>
              </a:rPr>
              <a:t>, smartphones)</a:t>
            </a:r>
          </a:p>
          <a:p>
            <a:pPr marL="285750" indent="-285750" eaLnBrk="1" hangingPunct="1">
              <a:spcBef>
                <a:spcPct val="0"/>
              </a:spcBef>
            </a:pPr>
            <a:r>
              <a:rPr lang="fr-BE" altLang="fr-FR" sz="2400" dirty="0" err="1">
                <a:ea typeface="Calibri" panose="020F0502020204030204" pitchFamily="34" charset="0"/>
                <a:cs typeface="Calibri" panose="020F0502020204030204" pitchFamily="34" charset="0"/>
              </a:rPr>
              <a:t>Presentations</a:t>
            </a:r>
            <a:r>
              <a:rPr lang="fr-BE" altLang="fr-FR" sz="2400" dirty="0">
                <a:ea typeface="Calibri" panose="020F0502020204030204" pitchFamily="34" charset="0"/>
                <a:cs typeface="Calibri" panose="020F0502020204030204" pitchFamily="34" charset="0"/>
              </a:rPr>
              <a:t> to the </a:t>
            </a:r>
            <a:r>
              <a:rPr lang="fr-BE" altLang="fr-FR" sz="2400" dirty="0" err="1">
                <a:ea typeface="Calibri" panose="020F0502020204030204" pitchFamily="34" charset="0"/>
                <a:cs typeface="Calibri" panose="020F0502020204030204" pitchFamily="34" charset="0"/>
              </a:rPr>
              <a:t>pre</a:t>
            </a:r>
            <a:r>
              <a:rPr lang="fr-BE" altLang="fr-FR" sz="2400" dirty="0">
                <a:ea typeface="Calibri" panose="020F0502020204030204" pitchFamily="34" charset="0"/>
                <a:cs typeface="Calibri" panose="020F0502020204030204" pitchFamily="34" charset="0"/>
              </a:rPr>
              <a:t>-retirement </a:t>
            </a:r>
            <a:r>
              <a:rPr lang="fr-BE" altLang="fr-FR" sz="2400" dirty="0" err="1">
                <a:ea typeface="Calibri" panose="020F0502020204030204" pitchFamily="34" charset="0"/>
                <a:cs typeface="Calibri" panose="020F0502020204030204" pitchFamily="34" charset="0"/>
              </a:rPr>
              <a:t>seminars</a:t>
            </a:r>
            <a:endParaRPr lang="fr-BE" altLang="fr-FR" sz="2400" dirty="0"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 eaLnBrk="1" hangingPunct="1">
              <a:spcBef>
                <a:spcPct val="0"/>
              </a:spcBef>
            </a:pPr>
            <a:endParaRPr lang="fr-BE" altLang="fr-FR" sz="2400" dirty="0"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fr-BE" altLang="fr-FR" sz="2400" dirty="0"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fr-BE" altLang="fr-FR" sz="2400" dirty="0">
                <a:ea typeface="Calibri" panose="020F0502020204030204" pitchFamily="34" charset="0"/>
                <a:cs typeface="Calibri" panose="020F0502020204030204" pitchFamily="34" charset="0"/>
              </a:rPr>
              <a:t>« Espace  seniors » : avenue des Nerviens </a:t>
            </a:r>
            <a:r>
              <a:rPr lang="fr-BE" altLang="fr-FR" sz="2400" dirty="0">
                <a:solidFill>
                  <a:srgbClr val="FF0000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105, 00/038</a:t>
            </a:r>
            <a:r>
              <a:rPr lang="fr-BE" altLang="fr-FR" sz="2400" dirty="0">
                <a:ea typeface="Calibri" panose="020F0502020204030204" pitchFamily="34" charset="0"/>
                <a:cs typeface="Calibri" panose="020F0502020204030204" pitchFamily="34" charset="0"/>
              </a:rPr>
              <a:t>, an office, </a:t>
            </a:r>
            <a:r>
              <a:rPr lang="fr-BE" altLang="fr-FR" sz="2400" dirty="0" err="1">
                <a:ea typeface="Calibri" panose="020F0502020204030204" pitchFamily="34" charset="0"/>
                <a:cs typeface="Calibri" panose="020F0502020204030204" pitchFamily="34" charset="0"/>
              </a:rPr>
              <a:t>telephone</a:t>
            </a:r>
            <a:r>
              <a:rPr lang="fr-BE" altLang="fr-FR" sz="2400" dirty="0">
                <a:ea typeface="Calibri" panose="020F0502020204030204" pitchFamily="34" charset="0"/>
                <a:cs typeface="Calibri" panose="020F0502020204030204" pitchFamily="34" charset="0"/>
              </a:rPr>
              <a:t>, 4 </a:t>
            </a:r>
            <a:r>
              <a:rPr lang="fr-BE" altLang="fr-FR" sz="2400" dirty="0" err="1">
                <a:ea typeface="Calibri" panose="020F0502020204030204" pitchFamily="34" charset="0"/>
                <a:cs typeface="Calibri" panose="020F0502020204030204" pitchFamily="34" charset="0"/>
              </a:rPr>
              <a:t>PCs</a:t>
            </a:r>
            <a:r>
              <a:rPr lang="fr-BE" altLang="fr-FR" sz="2400" dirty="0">
                <a:ea typeface="Calibri" panose="020F0502020204030204" pitchFamily="34" charset="0"/>
                <a:cs typeface="Calibri" panose="020F0502020204030204" pitchFamily="34" charset="0"/>
              </a:rPr>
              <a:t>, meeting room </a:t>
            </a:r>
          </a:p>
        </p:txBody>
      </p:sp>
      <p:sp>
        <p:nvSpPr>
          <p:cNvPr id="20483" name="Rectangle 2"/>
          <p:cNvSpPr>
            <a:spLocks noChangeArrowheads="1"/>
          </p:cNvSpPr>
          <p:nvPr/>
        </p:nvSpPr>
        <p:spPr bwMode="auto">
          <a:xfrm>
            <a:off x="1403350" y="692150"/>
            <a:ext cx="6048375" cy="1077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fr-BE" altLang="fr-FR">
                <a:latin typeface="Copperplate Gothic Bold" pitchFamily="34" charset="0"/>
              </a:rPr>
              <a:t>Main basis of our action :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fr-BE" altLang="fr-FR">
                <a:latin typeface="Copperplate Gothic Bold" pitchFamily="34" charset="0"/>
              </a:rPr>
              <a:t>volunteering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BE" dirty="0"/>
              <a:t>V.2024-1 EN</a:t>
            </a:r>
          </a:p>
        </p:txBody>
      </p:sp>
      <p:sp>
        <p:nvSpPr>
          <p:cNvPr id="20485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9609A657-340C-47C7-B21B-6F1652286ABC}" type="slidenum">
              <a:rPr lang="fr-BE" altLang="fr-FR" sz="1200" smtClean="0">
                <a:solidFill>
                  <a:srgbClr val="898989"/>
                </a:solidFill>
              </a:rPr>
              <a:pPr eaLnBrk="1" hangingPunct="1">
                <a:spcBef>
                  <a:spcPct val="0"/>
                </a:spcBef>
                <a:buFontTx/>
                <a:buNone/>
              </a:pPr>
              <a:t>17</a:t>
            </a:fld>
            <a:endParaRPr lang="fr-BE" altLang="fr-FR" sz="1200" dirty="0">
              <a:solidFill>
                <a:srgbClr val="898989"/>
              </a:solidFill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7584" y="764704"/>
            <a:ext cx="7772400" cy="1224136"/>
          </a:xfrm>
        </p:spPr>
        <p:txBody>
          <a:bodyPr/>
          <a:lstStyle/>
          <a:p>
            <a:r>
              <a:rPr lang="fr-FR" altLang="en-US" sz="2400" dirty="0">
                <a:latin typeface="Copperplate Gothic Bold" panose="020E0705020206020404" pitchFamily="34" charset="0"/>
              </a:rPr>
              <a:t>INSURANCES SPECIFICALLY INTENDED FOR RETIRED STAFF, PROPOSED BY AIACE</a:t>
            </a:r>
            <a:br>
              <a:rPr lang="en-GB" altLang="en-US" sz="2400" dirty="0">
                <a:latin typeface="Copperplate Gothic Bold" panose="020E0705020206020404" pitchFamily="34" charset="0"/>
              </a:rPr>
            </a:br>
            <a:endParaRPr lang="fr-BE" sz="2400" dirty="0">
              <a:latin typeface="Copperplate Gothic Bold" panose="020E07050202060204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3568" y="2420888"/>
            <a:ext cx="7416824" cy="3217912"/>
          </a:xfrm>
        </p:spPr>
        <p:txBody>
          <a:bodyPr/>
          <a:lstStyle/>
          <a:p>
            <a:pPr algn="l"/>
            <a:r>
              <a:rPr lang="en-US" sz="2000" dirty="0">
                <a:solidFill>
                  <a:schemeClr val="tx1"/>
                </a:solidFill>
              </a:rPr>
              <a:t>At retirement  time,  the insurance covering accidents and incapacity (</a:t>
            </a:r>
            <a:r>
              <a:rPr lang="en-US" sz="2000">
                <a:solidFill>
                  <a:schemeClr val="tx1"/>
                </a:solidFill>
              </a:rPr>
              <a:t>article 72§3 </a:t>
            </a:r>
            <a:r>
              <a:rPr lang="en-US" sz="2000" dirty="0">
                <a:solidFill>
                  <a:schemeClr val="tx1"/>
                </a:solidFill>
              </a:rPr>
              <a:t>of the Staff Regulations) IS NO LONGER VALID. </a:t>
            </a:r>
          </a:p>
          <a:p>
            <a:pPr algn="l"/>
            <a:endParaRPr lang="en-US" sz="2000" dirty="0">
              <a:solidFill>
                <a:schemeClr val="tx1"/>
              </a:solidFill>
            </a:endParaRPr>
          </a:p>
          <a:p>
            <a:pPr algn="l"/>
            <a:r>
              <a:rPr lang="en-US" sz="2000" dirty="0">
                <a:solidFill>
                  <a:schemeClr val="tx1"/>
                </a:solidFill>
              </a:rPr>
              <a:t>Therefore, already in 1994, AIACE signed, with the insurance company CIGNA a contract called "ACCIDENTS", and  then, later on a contract "HOSPITALIZATION”.</a:t>
            </a:r>
            <a:endParaRPr lang="fr-BE" sz="2000" dirty="0">
              <a:solidFill>
                <a:schemeClr val="tx1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BE" dirty="0"/>
              <a:t>V.2024-1 EN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5773DBB-E9DE-42E4-8ECA-A4C9AE2BA21E}" type="slidenum">
              <a:rPr lang="fr-BE" smtClean="0"/>
              <a:pPr>
                <a:defRPr/>
              </a:pPr>
              <a:t>18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16483027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altLang="fr-FR" sz="2800" u="sng" dirty="0" err="1">
                <a:latin typeface="Copperplate Gothic Bold" panose="020E0705020206020404" pitchFamily="34" charset="0"/>
              </a:rPr>
              <a:t>Insurances</a:t>
            </a:r>
            <a:r>
              <a:rPr lang="fr-FR" altLang="fr-FR" sz="2800" u="sng" dirty="0">
                <a:latin typeface="Copperplate Gothic Bold" panose="020E0705020206020404" pitchFamily="34" charset="0"/>
              </a:rPr>
              <a:t> </a:t>
            </a:r>
            <a:endParaRPr lang="en-GB" altLang="fr-FR" sz="2800" u="sng" dirty="0">
              <a:latin typeface="Copperplate Gothic Bold" panose="020E0705020206020404" pitchFamily="34" charset="0"/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 algn="just">
              <a:buNone/>
              <a:defRPr/>
            </a:pPr>
            <a:r>
              <a:rPr lang="en-GB" sz="2400" dirty="0"/>
              <a:t>To subscribe an insurance, you must:</a:t>
            </a:r>
          </a:p>
          <a:p>
            <a:pPr algn="just">
              <a:defRPr/>
            </a:pPr>
            <a:r>
              <a:rPr lang="en-GB" sz="2400" dirty="0"/>
              <a:t>Be retired</a:t>
            </a:r>
          </a:p>
          <a:p>
            <a:pPr algn="just">
              <a:defRPr/>
            </a:pPr>
            <a:r>
              <a:rPr lang="en-GB" sz="2400" dirty="0"/>
              <a:t>Be a member of AIACE</a:t>
            </a:r>
          </a:p>
          <a:p>
            <a:pPr algn="just">
              <a:defRPr/>
            </a:pPr>
            <a:r>
              <a:rPr lang="en-GB" sz="2400" dirty="0"/>
              <a:t>The cover for accidents will be the same as for active personnel</a:t>
            </a:r>
          </a:p>
          <a:p>
            <a:pPr algn="just">
              <a:defRPr/>
            </a:pPr>
            <a:r>
              <a:rPr lang="en-GB" sz="2400" dirty="0"/>
              <a:t>No waiting delay: the policy can start on the first day of retirement</a:t>
            </a:r>
          </a:p>
          <a:p>
            <a:pPr algn="just">
              <a:defRPr/>
            </a:pPr>
            <a:endParaRPr lang="en-GB" sz="2400" dirty="0"/>
          </a:p>
          <a:p>
            <a:pPr marL="0" indent="0" algn="just">
              <a:buNone/>
              <a:defRPr/>
            </a:pPr>
            <a:r>
              <a:rPr lang="en-GB" sz="2400" dirty="0"/>
              <a:t>For more information:</a:t>
            </a:r>
          </a:p>
          <a:p>
            <a:pPr algn="just">
              <a:defRPr/>
            </a:pPr>
            <a:r>
              <a:rPr lang="en-GB" sz="2400" dirty="0"/>
              <a:t>Web site of AIACE international: </a:t>
            </a:r>
            <a:r>
              <a:rPr lang="en-GB" sz="2400" dirty="0" err="1"/>
              <a:t>aiace-europa-eu</a:t>
            </a:r>
            <a:endParaRPr lang="en-GB" sz="2400" dirty="0"/>
          </a:p>
          <a:p>
            <a:pPr algn="just">
              <a:defRPr/>
            </a:pPr>
            <a:r>
              <a:rPr lang="en-GB" sz="2400" dirty="0"/>
              <a:t>Meeting possible with CIGNA once a month on appointment either at the AIACE international Office or by video conference</a:t>
            </a:r>
          </a:p>
          <a:p>
            <a:pPr algn="just">
              <a:defRPr/>
            </a:pPr>
            <a:r>
              <a:rPr lang="en-GB" sz="2400" dirty="0"/>
              <a:t>E mail address of the group of volunteers specialised in </a:t>
            </a:r>
          </a:p>
          <a:p>
            <a:pPr algn="just">
              <a:defRPr/>
            </a:pPr>
            <a:endParaRPr lang="en-GB" sz="2000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BE" dirty="0"/>
              <a:t>V.2024-1 EN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AAFBFF6-D4E0-4DEB-AC83-5335CC51CBDC}" type="slidenum">
              <a:rPr lang="fr-BE" smtClean="0"/>
              <a:pPr>
                <a:defRPr/>
              </a:pPr>
              <a:t>19</a:t>
            </a:fld>
            <a:endParaRPr lang="fr-BE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ZoneTexte 1"/>
          <p:cNvSpPr txBox="1">
            <a:spLocks noChangeArrowheads="1"/>
          </p:cNvSpPr>
          <p:nvPr/>
        </p:nvSpPr>
        <p:spPr bwMode="auto">
          <a:xfrm>
            <a:off x="1258888" y="981075"/>
            <a:ext cx="65532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fr-BE" altLang="fr-FR" sz="1800"/>
          </a:p>
        </p:txBody>
      </p:sp>
      <p:sp>
        <p:nvSpPr>
          <p:cNvPr id="3075" name="ZoneTexte 2"/>
          <p:cNvSpPr txBox="1">
            <a:spLocks noChangeArrowheads="1"/>
          </p:cNvSpPr>
          <p:nvPr/>
        </p:nvSpPr>
        <p:spPr bwMode="auto">
          <a:xfrm>
            <a:off x="1692275" y="3500438"/>
            <a:ext cx="5759450" cy="28623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fr-BE" altLang="fr-FR" sz="3600" i="1" dirty="0"/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fr-FR" sz="3600" dirty="0"/>
              <a:t>International Association of Former Staff  of the European Union (« AIACE »)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fr-FR" sz="3600" i="1" dirty="0">
                <a:solidFill>
                  <a:srgbClr val="00B050"/>
                </a:solidFill>
              </a:rPr>
              <a:t>Join us!</a:t>
            </a:r>
          </a:p>
        </p:txBody>
      </p:sp>
      <p:pic>
        <p:nvPicPr>
          <p:cNvPr id="3076" name="Image 3" descr="logocouleursNEW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6238" y="476250"/>
            <a:ext cx="3135312" cy="2881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BE" dirty="0"/>
              <a:t>V.2024-1 EN</a:t>
            </a:r>
          </a:p>
        </p:txBody>
      </p:sp>
      <p:sp>
        <p:nvSpPr>
          <p:cNvPr id="3078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F968A17A-317E-4819-9CAD-FC3E77082860}" type="slidenum">
              <a:rPr lang="fr-BE" altLang="fr-FR" sz="1200" smtClean="0">
                <a:solidFill>
                  <a:srgbClr val="898989"/>
                </a:solidFill>
              </a:rPr>
              <a:pPr eaLnBrk="1" hangingPunct="1">
                <a:spcBef>
                  <a:spcPct val="0"/>
                </a:spcBef>
                <a:buFontTx/>
                <a:buNone/>
              </a:pPr>
              <a:t>2</a:t>
            </a:fld>
            <a:endParaRPr lang="fr-BE" altLang="fr-FR" sz="1200">
              <a:solidFill>
                <a:srgbClr val="898989"/>
              </a:solidFill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ZoneTexte 1"/>
          <p:cNvSpPr txBox="1">
            <a:spLocks noChangeArrowheads="1"/>
          </p:cNvSpPr>
          <p:nvPr/>
        </p:nvSpPr>
        <p:spPr bwMode="auto">
          <a:xfrm>
            <a:off x="278899" y="2924943"/>
            <a:ext cx="4797157" cy="36933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BE" altLang="fr-FR" sz="1800" b="1" dirty="0">
                <a:latin typeface="Copperplate Gothic Bold" pitchFamily="34" charset="0"/>
              </a:rPr>
              <a:t>AIACE International,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fr-BE" altLang="fr-FR" sz="1800" b="1" dirty="0">
                <a:solidFill>
                  <a:srgbClr val="FF0000"/>
                </a:solidFill>
                <a:latin typeface="Copperplate Gothic Bold" pitchFamily="34" charset="0"/>
              </a:rPr>
              <a:t>VM18 - 03/013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fr-BE" altLang="fr-FR" sz="1800" b="1" dirty="0">
                <a:latin typeface="Copperplate Gothic Bold" pitchFamily="34" charset="0"/>
              </a:rPr>
              <a:t>tel. 02.2952960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1800" u="sng" dirty="0">
                <a:hlinkClick r:id="rId2"/>
              </a:rPr>
              <a:t>aiace-int@ec.europa.eu</a:t>
            </a:r>
            <a:endParaRPr lang="fr-BE" altLang="fr-FR" sz="1800" b="1" dirty="0">
              <a:latin typeface="Copperplate Gothic Bold" pitchFamily="34" charset="0"/>
            </a:endParaRPr>
          </a:p>
          <a:p>
            <a:pPr eaLnBrk="1" hangingPunct="1">
              <a:spcBef>
                <a:spcPct val="0"/>
              </a:spcBef>
              <a:buNone/>
            </a:pPr>
            <a:r>
              <a:rPr lang="fr-FR" altLang="fr-FR" sz="1800" dirty="0">
                <a:hlinkClick r:id="rId3"/>
              </a:rPr>
              <a:t>aiace-general@ec.europa.eu</a:t>
            </a:r>
            <a:r>
              <a:rPr lang="fr-FR" altLang="fr-FR" sz="1800" dirty="0"/>
              <a:t> </a:t>
            </a:r>
          </a:p>
          <a:p>
            <a:pPr eaLnBrk="1" hangingPunct="1">
              <a:spcBef>
                <a:spcPct val="0"/>
              </a:spcBef>
              <a:buNone/>
            </a:pPr>
            <a:r>
              <a:rPr lang="fr-FR" altLang="fr-FR" sz="1800" dirty="0">
                <a:hlinkClick r:id="rId4"/>
              </a:rPr>
              <a:t>web site https://aiace-europa.eu</a:t>
            </a:r>
            <a:endParaRPr lang="fr-FR" altLang="fr-FR" sz="1800" dirty="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fr-FR" altLang="fr-FR" sz="18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fr-BE" altLang="fr-FR" sz="1800" b="1" dirty="0">
                <a:latin typeface="Copperplate Gothic Bold" pitchFamily="34" charset="0"/>
              </a:rPr>
              <a:t>AIACE </a:t>
            </a:r>
            <a:r>
              <a:rPr lang="fr-BE" altLang="fr-FR" sz="1800" b="1" dirty="0" err="1">
                <a:latin typeface="Copperplate Gothic Bold" pitchFamily="34" charset="0"/>
              </a:rPr>
              <a:t>Belgium</a:t>
            </a:r>
            <a:r>
              <a:rPr lang="fr-BE" altLang="fr-FR" sz="1800" b="1" dirty="0">
                <a:latin typeface="Copperplate Gothic Bold" pitchFamily="34" charset="0"/>
              </a:rPr>
              <a:t>,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fr-BE" altLang="fr-FR" sz="1800" b="1" dirty="0">
                <a:solidFill>
                  <a:srgbClr val="FF0000"/>
                </a:solidFill>
                <a:latin typeface="Copperplate Gothic Bold" pitchFamily="34" charset="0"/>
              </a:rPr>
              <a:t>VM18 - 03/058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fr-BE" altLang="fr-FR" sz="1800" b="1" dirty="0">
                <a:latin typeface="Copperplate Gothic Bold" pitchFamily="34" charset="0"/>
              </a:rPr>
              <a:t>tel. 02.2953842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1800" u="sng" dirty="0">
                <a:hlinkClick r:id="rId5"/>
              </a:rPr>
              <a:t>aiace-be@ec.europa.eu</a:t>
            </a:r>
            <a:endParaRPr lang="fr-FR" altLang="fr-FR" sz="1800" u="sng" dirty="0"/>
          </a:p>
          <a:p>
            <a:pPr eaLnBrk="1" hangingPunct="1">
              <a:spcBef>
                <a:spcPct val="0"/>
              </a:spcBef>
              <a:buNone/>
            </a:pPr>
            <a:r>
              <a:rPr lang="fr-BE" altLang="fr-FR" sz="1800" dirty="0">
                <a:ea typeface="Calibri" panose="020F0502020204030204" pitchFamily="34" charset="0"/>
                <a:cs typeface="Calibri" panose="020F0502020204030204" pitchFamily="34" charset="0"/>
              </a:rPr>
              <a:t>Membership </a:t>
            </a:r>
            <a:r>
              <a:rPr lang="fr-BE" altLang="fr-FR" sz="1800" dirty="0" err="1">
                <a:ea typeface="Calibri" panose="020F0502020204030204" pitchFamily="34" charset="0"/>
                <a:cs typeface="Calibri" panose="020F0502020204030204" pitchFamily="34" charset="0"/>
              </a:rPr>
              <a:t>through</a:t>
            </a:r>
            <a:r>
              <a:rPr lang="fr-BE" altLang="fr-FR" sz="1800" dirty="0">
                <a:ea typeface="Calibri" panose="020F0502020204030204" pitchFamily="34" charset="0"/>
                <a:cs typeface="Calibri" panose="020F0502020204030204" pitchFamily="34" charset="0"/>
              </a:rPr>
              <a:t> the local branches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fr-BE" altLang="fr-FR" sz="1800" b="1" dirty="0">
              <a:latin typeface="Copperplate Gothic Bold" pitchFamily="34" charset="0"/>
            </a:endParaRPr>
          </a:p>
        </p:txBody>
      </p:sp>
      <p:sp>
        <p:nvSpPr>
          <p:cNvPr id="27651" name="ZoneTexte 2"/>
          <p:cNvSpPr txBox="1">
            <a:spLocks noChangeArrowheads="1"/>
          </p:cNvSpPr>
          <p:nvPr/>
        </p:nvSpPr>
        <p:spPr bwMode="auto">
          <a:xfrm>
            <a:off x="3276600" y="4581525"/>
            <a:ext cx="511182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algn="ctr">
              <a:buNone/>
            </a:pPr>
            <a:r>
              <a:rPr lang="fr-BE" sz="2400" b="1" dirty="0"/>
              <a:t>     Rue Van </a:t>
            </a:r>
            <a:r>
              <a:rPr lang="fr-BE" sz="2400" b="1" dirty="0" err="1"/>
              <a:t>Maerlant</a:t>
            </a:r>
            <a:r>
              <a:rPr lang="fr-BE" sz="2400" b="1" dirty="0"/>
              <a:t> 18 – 3/058</a:t>
            </a:r>
            <a:endParaRPr lang="fr-BE" sz="2400" b="1" dirty="0">
              <a:solidFill>
                <a:srgbClr val="FF0000"/>
              </a:solidFill>
            </a:endParaRPr>
          </a:p>
        </p:txBody>
      </p:sp>
      <p:pic>
        <p:nvPicPr>
          <p:cNvPr id="27652" name="Image 4" descr="logocouleursNEW.jp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88640"/>
            <a:ext cx="2038350" cy="1873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BE" dirty="0"/>
              <a:t>V.2024-1 EN</a:t>
            </a:r>
          </a:p>
        </p:txBody>
      </p:sp>
      <p:sp>
        <p:nvSpPr>
          <p:cNvPr id="27654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C67E07DE-DBE4-46C0-8E31-2FE81BD56E73}" type="slidenum">
              <a:rPr lang="fr-BE" altLang="fr-FR" sz="1200" smtClean="0">
                <a:solidFill>
                  <a:srgbClr val="898989"/>
                </a:solidFill>
              </a:rPr>
              <a:pPr eaLnBrk="1" hangingPunct="1">
                <a:spcBef>
                  <a:spcPct val="0"/>
                </a:spcBef>
                <a:buFontTx/>
                <a:buNone/>
              </a:pPr>
              <a:t>20</a:t>
            </a:fld>
            <a:endParaRPr lang="fr-BE" altLang="fr-FR" sz="1200">
              <a:solidFill>
                <a:srgbClr val="898989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 rot="10800000" flipV="1">
            <a:off x="3376112" y="3581063"/>
            <a:ext cx="53003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BE" sz="2400" b="1" dirty="0"/>
              <a:t>Rue Van </a:t>
            </a:r>
            <a:r>
              <a:rPr lang="fr-BE" sz="2400" b="1" dirty="0" err="1"/>
              <a:t>Maerlant</a:t>
            </a:r>
            <a:r>
              <a:rPr lang="fr-BE" sz="2400" b="1" dirty="0"/>
              <a:t> 18 – 3/013</a:t>
            </a:r>
            <a:endParaRPr lang="fr-BE" sz="24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766763" y="1280674"/>
            <a:ext cx="7920037" cy="41242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BE" altLang="fr-FR" sz="2400" dirty="0" err="1"/>
              <a:t>Approximatly</a:t>
            </a:r>
            <a:r>
              <a:rPr lang="fr-BE" altLang="fr-FR" sz="2200" dirty="0"/>
              <a:t> 31000</a:t>
            </a:r>
            <a:r>
              <a:rPr lang="fr-BE" altLang="fr-FR" sz="2400" dirty="0"/>
              <a:t> retired personnel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fr-BE" altLang="fr-FR" sz="2400" dirty="0"/>
          </a:p>
          <a:p>
            <a:pPr marL="0" lvl="1" eaLnBrk="1" hangingPunct="1">
              <a:spcBef>
                <a:spcPct val="0"/>
              </a:spcBef>
              <a:buFontTx/>
              <a:buNone/>
            </a:pPr>
            <a:r>
              <a:rPr lang="fr-BE" altLang="fr-FR" sz="2400" dirty="0"/>
              <a:t>The population </a:t>
            </a:r>
            <a:r>
              <a:rPr lang="fr-BE" altLang="fr-FR" sz="2400" dirty="0" err="1"/>
              <a:t>is</a:t>
            </a:r>
            <a:r>
              <a:rPr lang="fr-BE" altLang="fr-FR" sz="2400" dirty="0"/>
              <a:t> </a:t>
            </a:r>
            <a:r>
              <a:rPr lang="fr-BE" altLang="fr-FR" sz="2400" dirty="0" err="1"/>
              <a:t>composed</a:t>
            </a:r>
            <a:r>
              <a:rPr lang="fr-BE" altLang="fr-FR" sz="2400" dirty="0"/>
              <a:t> of </a:t>
            </a:r>
            <a:r>
              <a:rPr lang="fr-BE" altLang="fr-FR" sz="2400" dirty="0" err="1"/>
              <a:t>beneficiaries</a:t>
            </a:r>
            <a:r>
              <a:rPr lang="fr-BE" altLang="fr-FR" sz="2400" dirty="0"/>
              <a:t> of </a:t>
            </a:r>
          </a:p>
          <a:p>
            <a:pPr marL="0" lvl="1" eaLnBrk="1" hangingPunct="1">
              <a:spcBef>
                <a:spcPct val="0"/>
              </a:spcBef>
              <a:buFont typeface="Arial" charset="0"/>
              <a:buChar char="•"/>
            </a:pPr>
            <a:r>
              <a:rPr lang="fr-BE" altLang="fr-FR" sz="2400" dirty="0"/>
              <a:t> retirement pension, </a:t>
            </a:r>
          </a:p>
          <a:p>
            <a:pPr marL="0" lvl="1" eaLnBrk="1" hangingPunct="1">
              <a:spcBef>
                <a:spcPct val="0"/>
              </a:spcBef>
              <a:buFont typeface="Arial" charset="0"/>
              <a:buChar char="•"/>
            </a:pPr>
            <a:r>
              <a:rPr lang="fr-BE" altLang="fr-FR" sz="2400" dirty="0"/>
              <a:t>  </a:t>
            </a:r>
            <a:r>
              <a:rPr lang="fr-BE" altLang="fr-FR" sz="2400" dirty="0" err="1"/>
              <a:t>invalidity</a:t>
            </a:r>
            <a:r>
              <a:rPr lang="fr-BE" altLang="fr-FR" sz="2400" dirty="0"/>
              <a:t> pension, </a:t>
            </a:r>
          </a:p>
          <a:p>
            <a:pPr marL="0" lvl="1" eaLnBrk="1" hangingPunct="1">
              <a:spcBef>
                <a:spcPct val="0"/>
              </a:spcBef>
              <a:buFont typeface="Arial" charset="0"/>
              <a:buChar char="•"/>
            </a:pPr>
            <a:r>
              <a:rPr lang="fr-BE" altLang="fr-FR" sz="2400" dirty="0"/>
              <a:t>  </a:t>
            </a:r>
            <a:r>
              <a:rPr lang="fr-BE" altLang="fr-FR" sz="2400" dirty="0" err="1"/>
              <a:t>early</a:t>
            </a:r>
            <a:r>
              <a:rPr lang="fr-BE" altLang="fr-FR" sz="2400" dirty="0"/>
              <a:t> retirement pension</a:t>
            </a:r>
          </a:p>
          <a:p>
            <a:pPr marL="0" lvl="1" eaLnBrk="1" hangingPunct="1">
              <a:spcBef>
                <a:spcPct val="0"/>
              </a:spcBef>
              <a:buFont typeface="Arial" charset="0"/>
              <a:buChar char="•"/>
            </a:pPr>
            <a:r>
              <a:rPr lang="fr-BE" altLang="fr-FR" sz="2400" dirty="0"/>
              <a:t>  « </a:t>
            </a:r>
            <a:r>
              <a:rPr lang="fr-BE" altLang="fr-FR" sz="2400" dirty="0" err="1"/>
              <a:t>survivor’s</a:t>
            </a:r>
            <a:r>
              <a:rPr lang="fr-BE" altLang="fr-FR" sz="2400" dirty="0"/>
              <a:t> pension ». </a:t>
            </a:r>
          </a:p>
          <a:p>
            <a:pPr marL="0" lvl="1" eaLnBrk="1" hangingPunct="1">
              <a:spcBef>
                <a:spcPct val="0"/>
              </a:spcBef>
              <a:buFontTx/>
              <a:buNone/>
            </a:pPr>
            <a:r>
              <a:rPr lang="fr-BE" altLang="fr-FR" sz="2400" dirty="0"/>
              <a:t>NB: </a:t>
            </a:r>
            <a:r>
              <a:rPr lang="fr-BE" altLang="fr-FR" sz="2400" dirty="0" err="1"/>
              <a:t>these</a:t>
            </a:r>
            <a:r>
              <a:rPr lang="fr-BE" altLang="fr-FR" sz="2400" dirty="0"/>
              <a:t> are </a:t>
            </a:r>
            <a:r>
              <a:rPr lang="fr-BE" altLang="fr-FR" sz="2400" dirty="0" err="1"/>
              <a:t>mainly</a:t>
            </a:r>
            <a:r>
              <a:rPr lang="fr-BE" altLang="fr-FR" sz="2400" dirty="0"/>
              <a:t> non-</a:t>
            </a:r>
            <a:r>
              <a:rPr lang="fr-BE" altLang="fr-FR" sz="2400" dirty="0" err="1"/>
              <a:t>officials</a:t>
            </a:r>
            <a:r>
              <a:rPr lang="fr-BE" altLang="fr-FR" sz="2400" dirty="0"/>
              <a:t> (</a:t>
            </a:r>
            <a:r>
              <a:rPr lang="fr-BE" altLang="fr-FR" sz="2400" dirty="0" err="1"/>
              <a:t>spouses</a:t>
            </a:r>
            <a:r>
              <a:rPr lang="fr-BE" altLang="fr-FR" sz="2400" dirty="0"/>
              <a:t>, </a:t>
            </a:r>
            <a:r>
              <a:rPr lang="fr-BE" altLang="fr-FR" sz="2400" dirty="0" err="1"/>
              <a:t>sometimes</a:t>
            </a:r>
            <a:r>
              <a:rPr lang="fr-BE" altLang="fr-FR" sz="2400" dirty="0"/>
              <a:t> </a:t>
            </a:r>
            <a:r>
              <a:rPr lang="fr-BE" altLang="fr-FR" sz="2400" dirty="0" err="1"/>
              <a:t>with</a:t>
            </a:r>
            <a:r>
              <a:rPr lang="fr-BE" altLang="fr-FR" sz="2400" dirty="0"/>
              <a:t> </a:t>
            </a:r>
            <a:r>
              <a:rPr lang="fr-BE" altLang="fr-FR" sz="2400" dirty="0" err="1"/>
              <a:t>children</a:t>
            </a:r>
            <a:r>
              <a:rPr lang="fr-BE" altLang="fr-FR" sz="2400" dirty="0"/>
              <a:t>), about 4000 </a:t>
            </a:r>
            <a:r>
              <a:rPr lang="fr-BE" altLang="fr-FR" sz="2400" dirty="0" err="1"/>
              <a:t>persons</a:t>
            </a:r>
            <a:r>
              <a:rPr lang="fr-BE" altLang="fr-FR" sz="2400" dirty="0"/>
              <a:t>, </a:t>
            </a:r>
            <a:r>
              <a:rPr lang="fr-BE" altLang="fr-FR" sz="2400" dirty="0" err="1"/>
              <a:t>rarely</a:t>
            </a:r>
            <a:r>
              <a:rPr lang="fr-BE" altLang="fr-FR" sz="2400" dirty="0"/>
              <a:t> </a:t>
            </a:r>
            <a:r>
              <a:rPr lang="fr-BE" altLang="fr-FR" sz="2400" dirty="0" err="1"/>
              <a:t>aware</a:t>
            </a:r>
            <a:r>
              <a:rPr lang="fr-BE" altLang="fr-FR" sz="2400" dirty="0"/>
              <a:t> of the administrative </a:t>
            </a:r>
            <a:r>
              <a:rPr lang="fr-BE" altLang="fr-FR" sz="2400" dirty="0" err="1"/>
              <a:t>procedures</a:t>
            </a:r>
            <a:r>
              <a:rPr lang="fr-BE" altLang="fr-FR" sz="2400" dirty="0"/>
              <a:t> and in </a:t>
            </a:r>
            <a:r>
              <a:rPr lang="fr-BE" altLang="fr-FR" sz="2400" dirty="0" err="1"/>
              <a:t>need</a:t>
            </a:r>
            <a:r>
              <a:rPr lang="fr-BE" altLang="fr-FR" sz="2400" dirty="0"/>
              <a:t> of help.</a:t>
            </a:r>
          </a:p>
          <a:p>
            <a:pPr eaLnBrk="1" hangingPunct="1">
              <a:spcBef>
                <a:spcPct val="0"/>
              </a:spcBef>
              <a:buNone/>
            </a:pPr>
            <a:endParaRPr lang="fr-BE" altLang="fr-FR" sz="2200" dirty="0"/>
          </a:p>
        </p:txBody>
      </p:sp>
      <p:sp>
        <p:nvSpPr>
          <p:cNvPr id="5" name="ZoneTexte 1"/>
          <p:cNvSpPr txBox="1"/>
          <p:nvPr/>
        </p:nvSpPr>
        <p:spPr>
          <a:xfrm>
            <a:off x="265113" y="476250"/>
            <a:ext cx="8642350" cy="4619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>
                <a:solidFill>
                  <a:schemeClr val="accent1">
                    <a:lumMod val="50000"/>
                  </a:schemeClr>
                </a:solidFill>
                <a:latin typeface="Copperplate Gothic Bold" pitchFamily="34" charset="0"/>
                <a:ea typeface="+mn-ea"/>
              </a:rPr>
              <a:t>		</a:t>
            </a:r>
            <a:r>
              <a:rPr lang="en-US" sz="2400" b="1" dirty="0">
                <a:latin typeface="Copperplate Gothic Bold" pitchFamily="34" charset="0"/>
                <a:ea typeface="+mn-ea"/>
              </a:rPr>
              <a:t>The population of Retired staff</a:t>
            </a:r>
            <a:endParaRPr lang="fr-BE" b="1" i="1" dirty="0">
              <a:latin typeface="Copperplate Gothic Bold" pitchFamily="34" charset="0"/>
              <a:ea typeface="+mn-ea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BE" dirty="0"/>
              <a:t>V.2024-1 EN</a:t>
            </a:r>
          </a:p>
        </p:txBody>
      </p:sp>
      <p:sp>
        <p:nvSpPr>
          <p:cNvPr id="4101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2603B9B3-8183-4B3C-B588-4F2BB95C8D19}" type="slidenum">
              <a:rPr lang="fr-BE" altLang="fr-FR" sz="1200" smtClean="0">
                <a:solidFill>
                  <a:srgbClr val="898989"/>
                </a:solidFill>
              </a:rPr>
              <a:pPr eaLnBrk="1" hangingPunct="1">
                <a:spcBef>
                  <a:spcPct val="0"/>
                </a:spcBef>
                <a:buFontTx/>
                <a:buNone/>
              </a:pPr>
              <a:t>3</a:t>
            </a:fld>
            <a:endParaRPr lang="fr-BE" altLang="fr-FR" sz="1200">
              <a:solidFill>
                <a:srgbClr val="898989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1"/>
          <p:cNvSpPr>
            <a:spLocks noChangeArrowheads="1"/>
          </p:cNvSpPr>
          <p:nvPr/>
        </p:nvSpPr>
        <p:spPr bwMode="auto">
          <a:xfrm>
            <a:off x="611188" y="1052513"/>
            <a:ext cx="7705725" cy="49552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marL="0" lvl="1" eaLnBrk="1" hangingPunct="1">
              <a:spcBef>
                <a:spcPct val="0"/>
              </a:spcBef>
              <a:buFontTx/>
              <a:buNone/>
            </a:pPr>
            <a:endParaRPr lang="en-US" altLang="fr-FR" sz="2400" b="1" dirty="0">
              <a:solidFill>
                <a:srgbClr val="254061"/>
              </a:solidFill>
              <a:latin typeface="Copperplate Gothic Bold" pitchFamily="34" charset="0"/>
            </a:endParaRPr>
          </a:p>
          <a:p>
            <a:pPr marL="0" lvl="1" eaLnBrk="1" hangingPunct="1">
              <a:spcBef>
                <a:spcPct val="0"/>
              </a:spcBef>
              <a:buFontTx/>
              <a:buNone/>
            </a:pPr>
            <a:r>
              <a:rPr lang="en-US" altLang="fr-FR" sz="2400" b="1" dirty="0">
                <a:solidFill>
                  <a:srgbClr val="000000"/>
                </a:solidFill>
                <a:latin typeface="Copperplate Gothic Bold" pitchFamily="34" charset="0"/>
              </a:rPr>
              <a:t>	The </a:t>
            </a:r>
            <a:r>
              <a:rPr lang="en-US" altLang="fr-FR" b="1" dirty="0">
                <a:solidFill>
                  <a:srgbClr val="000000"/>
                </a:solidFill>
                <a:latin typeface="Copperplate Gothic Bold" pitchFamily="34" charset="0"/>
              </a:rPr>
              <a:t>population</a:t>
            </a:r>
            <a:r>
              <a:rPr lang="en-US" altLang="fr-FR" sz="2400" b="1" dirty="0">
                <a:solidFill>
                  <a:srgbClr val="000000"/>
                </a:solidFill>
                <a:latin typeface="Copperplate Gothic Bold" pitchFamily="34" charset="0"/>
              </a:rPr>
              <a:t> of </a:t>
            </a:r>
            <a:r>
              <a:rPr lang="en-US" altLang="fr-FR" sz="2400" b="1" dirty="0">
                <a:latin typeface="Copperplate Gothic Bold" pitchFamily="34" charset="0"/>
              </a:rPr>
              <a:t>Retired Staff</a:t>
            </a:r>
            <a:endParaRPr lang="fr-BE" altLang="fr-FR" sz="2400" b="1" i="1" dirty="0">
              <a:latin typeface="Copperplate Gothic Bold" pitchFamily="34" charset="0"/>
            </a:endParaRPr>
          </a:p>
          <a:p>
            <a:pPr marL="0" lvl="1" eaLnBrk="1" hangingPunct="1">
              <a:spcBef>
                <a:spcPct val="0"/>
              </a:spcBef>
              <a:buFontTx/>
              <a:buNone/>
            </a:pPr>
            <a:endParaRPr lang="fr-BE" altLang="fr-FR" sz="2400" dirty="0"/>
          </a:p>
          <a:p>
            <a:pPr marL="0" lvl="1" eaLnBrk="1" hangingPunct="1">
              <a:spcBef>
                <a:spcPct val="0"/>
              </a:spcBef>
              <a:buFontTx/>
              <a:buNone/>
            </a:pPr>
            <a:endParaRPr lang="fr-BE" altLang="fr-FR" sz="2400" dirty="0"/>
          </a:p>
          <a:p>
            <a:pPr marL="0" lvl="1" eaLnBrk="1" hangingPunct="1">
              <a:spcBef>
                <a:spcPct val="0"/>
              </a:spcBef>
              <a:buFontTx/>
              <a:buNone/>
            </a:pPr>
            <a:r>
              <a:rPr lang="fr-BE" altLang="fr-FR" sz="2400" dirty="0"/>
              <a:t>15%  of the population </a:t>
            </a:r>
            <a:r>
              <a:rPr lang="fr-BE" altLang="fr-FR" sz="2400" dirty="0" err="1"/>
              <a:t>is</a:t>
            </a:r>
            <a:r>
              <a:rPr lang="fr-BE" altLang="fr-FR" sz="2400" dirty="0"/>
              <a:t> over 80 </a:t>
            </a:r>
            <a:r>
              <a:rPr lang="fr-BE" altLang="fr-FR" sz="2400" dirty="0" err="1"/>
              <a:t>years</a:t>
            </a:r>
            <a:r>
              <a:rPr lang="fr-BE" altLang="fr-FR" sz="2400" dirty="0"/>
              <a:t> </a:t>
            </a:r>
            <a:r>
              <a:rPr lang="fr-BE" altLang="fr-FR" sz="2400" dirty="0" err="1"/>
              <a:t>old</a:t>
            </a:r>
            <a:r>
              <a:rPr lang="fr-BE" altLang="fr-FR" sz="2400" dirty="0"/>
              <a:t>, and a </a:t>
            </a:r>
            <a:r>
              <a:rPr lang="fr-BE" altLang="fr-FR" sz="2400" dirty="0" err="1"/>
              <a:t>third</a:t>
            </a:r>
            <a:r>
              <a:rPr lang="fr-BE" altLang="fr-FR" sz="2400" dirty="0"/>
              <a:t> of </a:t>
            </a:r>
            <a:r>
              <a:rPr lang="fr-BE" altLang="fr-FR" sz="2400" dirty="0" err="1"/>
              <a:t>them</a:t>
            </a:r>
            <a:r>
              <a:rPr lang="fr-BE" altLang="fr-FR" sz="2400" dirty="0"/>
              <a:t> are living « </a:t>
            </a:r>
            <a:r>
              <a:rPr lang="fr-BE" altLang="fr-FR" sz="2400" dirty="0" err="1"/>
              <a:t>alone</a:t>
            </a:r>
            <a:r>
              <a:rPr lang="fr-BE" altLang="fr-FR" sz="2400" dirty="0"/>
              <a:t> » </a:t>
            </a:r>
          </a:p>
          <a:p>
            <a:pPr marL="0" lvl="1" eaLnBrk="1" hangingPunct="1">
              <a:spcBef>
                <a:spcPct val="0"/>
              </a:spcBef>
              <a:buFontTx/>
              <a:buNone/>
            </a:pPr>
            <a:endParaRPr lang="fr-BE" altLang="fr-FR" sz="2400" dirty="0"/>
          </a:p>
          <a:p>
            <a:pPr marL="0" lvl="1" eaLnBrk="1" hangingPunct="1">
              <a:spcBef>
                <a:spcPct val="0"/>
              </a:spcBef>
              <a:buFontTx/>
              <a:buNone/>
            </a:pPr>
            <a:r>
              <a:rPr lang="fr-BE" altLang="fr-FR" sz="2400" dirty="0"/>
              <a:t>5% of </a:t>
            </a:r>
            <a:r>
              <a:rPr lang="fr-BE" altLang="fr-FR" sz="2400" dirty="0" err="1"/>
              <a:t>them</a:t>
            </a:r>
            <a:r>
              <a:rPr lang="fr-BE" altLang="fr-FR" sz="2400" dirty="0"/>
              <a:t> are in a state of </a:t>
            </a:r>
            <a:r>
              <a:rPr lang="fr-BE" altLang="fr-FR" sz="2400" dirty="0" err="1"/>
              <a:t>dependency</a:t>
            </a:r>
            <a:r>
              <a:rPr lang="fr-BE" altLang="fr-FR" sz="2400" dirty="0"/>
              <a:t>. </a:t>
            </a:r>
          </a:p>
          <a:p>
            <a:pPr marL="0" lvl="1" eaLnBrk="1" hangingPunct="1">
              <a:spcBef>
                <a:spcPct val="0"/>
              </a:spcBef>
              <a:buFontTx/>
              <a:buNone/>
            </a:pPr>
            <a:endParaRPr lang="fr-BE" altLang="fr-FR" sz="2400" dirty="0"/>
          </a:p>
          <a:p>
            <a:pPr marL="0" lvl="1" eaLnBrk="1" hangingPunct="1">
              <a:spcBef>
                <a:spcPct val="0"/>
              </a:spcBef>
              <a:buFontTx/>
              <a:buNone/>
            </a:pPr>
            <a:r>
              <a:rPr lang="fr-BE" altLang="fr-FR" sz="2400" dirty="0" err="1"/>
              <a:t>Geographical</a:t>
            </a:r>
            <a:r>
              <a:rPr lang="fr-BE" altLang="fr-FR" sz="2400" dirty="0"/>
              <a:t>  distribution: </a:t>
            </a:r>
          </a:p>
          <a:p>
            <a:pPr marL="0" lvl="1" eaLnBrk="1" hangingPunct="1">
              <a:spcBef>
                <a:spcPct val="0"/>
              </a:spcBef>
              <a:buFontTx/>
              <a:buNone/>
            </a:pPr>
            <a:r>
              <a:rPr lang="fr-BE" altLang="fr-FR" sz="2400" dirty="0"/>
              <a:t>50% in BE, IT and LUX; 50% spread over 90 countries (as far as Columbia or Zimbabwe!), and </a:t>
            </a:r>
            <a:r>
              <a:rPr lang="fr-BE" altLang="fr-FR" sz="2400" dirty="0" err="1"/>
              <a:t>composed</a:t>
            </a:r>
            <a:r>
              <a:rPr lang="fr-BE" altLang="fr-FR" sz="2400" dirty="0"/>
              <a:t> of 89 </a:t>
            </a:r>
            <a:r>
              <a:rPr lang="fr-BE" altLang="fr-FR" sz="2400" dirty="0" err="1"/>
              <a:t>nationalities</a:t>
            </a:r>
            <a:endParaRPr lang="fr-BE" altLang="fr-FR" sz="2400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BE" dirty="0"/>
              <a:t>V.2024-1 EN</a:t>
            </a:r>
          </a:p>
        </p:txBody>
      </p:sp>
      <p:sp>
        <p:nvSpPr>
          <p:cNvPr id="6148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F62AB908-E863-424A-92A5-B571275EBFD1}" type="slidenum">
              <a:rPr lang="fr-BE" altLang="fr-FR" sz="1200" smtClean="0">
                <a:solidFill>
                  <a:srgbClr val="898989"/>
                </a:solidFill>
              </a:rPr>
              <a:pPr eaLnBrk="1" hangingPunct="1">
                <a:spcBef>
                  <a:spcPct val="0"/>
                </a:spcBef>
                <a:buFontTx/>
                <a:buNone/>
              </a:pPr>
              <a:t>4</a:t>
            </a:fld>
            <a:endParaRPr lang="fr-BE" altLang="fr-FR" sz="1200">
              <a:solidFill>
                <a:srgbClr val="898989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BE" altLang="fr-FR">
                <a:latin typeface="Copperplate Gothic Bold" pitchFamily="34" charset="0"/>
              </a:rPr>
              <a:t>AIACE</a:t>
            </a:r>
          </a:p>
        </p:txBody>
      </p:sp>
      <p:sp>
        <p:nvSpPr>
          <p:cNvPr id="7171" name="Content Placeholder 3"/>
          <p:cNvSpPr>
            <a:spLocks noGrp="1"/>
          </p:cNvSpPr>
          <p:nvPr>
            <p:ph idx="1"/>
          </p:nvPr>
        </p:nvSpPr>
        <p:spPr>
          <a:xfrm>
            <a:off x="457200" y="1268413"/>
            <a:ext cx="8229600" cy="5113337"/>
          </a:xfrm>
        </p:spPr>
        <p:txBody>
          <a:bodyPr/>
          <a:lstStyle/>
          <a:p>
            <a:pPr eaLnBrk="1" hangingPunct="1"/>
            <a:r>
              <a:rPr lang="fr-BE" altLang="fr-FR" sz="2400" dirty="0" err="1"/>
              <a:t>Founded</a:t>
            </a:r>
            <a:r>
              <a:rPr lang="fr-BE" altLang="fr-FR" sz="2400" dirty="0"/>
              <a:t> June 1969, </a:t>
            </a:r>
            <a:r>
              <a:rPr lang="fr-BE" altLang="fr-FR" sz="2400" dirty="0">
                <a:solidFill>
                  <a:srgbClr val="00B050"/>
                </a:solidFill>
              </a:rPr>
              <a:t>more </a:t>
            </a:r>
            <a:r>
              <a:rPr lang="fr-BE" altLang="fr-FR" sz="2400" dirty="0" err="1">
                <a:solidFill>
                  <a:srgbClr val="00B050"/>
                </a:solidFill>
              </a:rPr>
              <a:t>than</a:t>
            </a:r>
            <a:r>
              <a:rPr lang="fr-BE" altLang="fr-FR" sz="2400" dirty="0">
                <a:solidFill>
                  <a:srgbClr val="00B050"/>
                </a:solidFill>
              </a:rPr>
              <a:t> 50 </a:t>
            </a:r>
            <a:r>
              <a:rPr lang="fr-BE" altLang="fr-FR" sz="2400" dirty="0" err="1">
                <a:solidFill>
                  <a:srgbClr val="00B050"/>
                </a:solidFill>
              </a:rPr>
              <a:t>years</a:t>
            </a:r>
            <a:r>
              <a:rPr lang="fr-BE" altLang="fr-FR" sz="2400" dirty="0">
                <a:solidFill>
                  <a:srgbClr val="00B050"/>
                </a:solidFill>
              </a:rPr>
              <a:t> </a:t>
            </a:r>
            <a:r>
              <a:rPr lang="fr-BE" altLang="fr-FR" sz="2400" dirty="0" err="1">
                <a:solidFill>
                  <a:srgbClr val="00B050"/>
                </a:solidFill>
              </a:rPr>
              <a:t>ago</a:t>
            </a:r>
            <a:r>
              <a:rPr lang="fr-BE" altLang="fr-FR" sz="2400" dirty="0">
                <a:solidFill>
                  <a:srgbClr val="00B050"/>
                </a:solidFill>
              </a:rPr>
              <a:t> … </a:t>
            </a:r>
            <a:endParaRPr lang="fr-BE" altLang="fr-FR" sz="2400" dirty="0"/>
          </a:p>
          <a:p>
            <a:pPr eaLnBrk="1" hangingPunct="1"/>
            <a:r>
              <a:rPr lang="fr-BE" altLang="fr-FR" sz="2400" dirty="0"/>
              <a:t>Is an international association </a:t>
            </a:r>
            <a:r>
              <a:rPr lang="fr-BE" altLang="fr-FR" sz="2400" dirty="0" err="1"/>
              <a:t>under</a:t>
            </a:r>
            <a:r>
              <a:rPr lang="fr-BE" altLang="fr-FR" sz="2400" dirty="0"/>
              <a:t> </a:t>
            </a:r>
            <a:r>
              <a:rPr lang="fr-BE" altLang="fr-FR" sz="2400" dirty="0" err="1"/>
              <a:t>Belgian</a:t>
            </a:r>
            <a:r>
              <a:rPr lang="fr-BE" altLang="fr-FR" sz="2400" dirty="0"/>
              <a:t> </a:t>
            </a:r>
            <a:r>
              <a:rPr lang="fr-BE" altLang="fr-FR" sz="2400" dirty="0" err="1"/>
              <a:t>law</a:t>
            </a:r>
            <a:r>
              <a:rPr lang="fr-BE" altLang="fr-FR" sz="2400" dirty="0"/>
              <a:t> (AISBL)</a:t>
            </a:r>
          </a:p>
          <a:p>
            <a:pPr eaLnBrk="1" hangingPunct="1"/>
            <a:r>
              <a:rPr lang="fr-BE" altLang="fr-FR" sz="2400" dirty="0"/>
              <a:t> over 14500 </a:t>
            </a:r>
            <a:r>
              <a:rPr lang="fr-BE" altLang="fr-FR" sz="2400" dirty="0" err="1"/>
              <a:t>members</a:t>
            </a:r>
            <a:r>
              <a:rPr lang="fr-BE" altLang="fr-FR" sz="2400" dirty="0"/>
              <a:t> (total retired staff approx.31000) </a:t>
            </a:r>
          </a:p>
          <a:p>
            <a:pPr eaLnBrk="1" hangingPunct="1"/>
            <a:r>
              <a:rPr lang="fr-BE" altLang="fr-FR" sz="2400" dirty="0"/>
              <a:t>15 branches: 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Belgique/</a:t>
            </a:r>
            <a:r>
              <a:rPr lang="en-US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België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– </a:t>
            </a:r>
            <a:r>
              <a:rPr lang="en-US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Danmark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- Deutschland – Éire/Ireland - </a:t>
            </a:r>
            <a:r>
              <a:rPr lang="en-US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España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- France – </a:t>
            </a:r>
            <a:r>
              <a:rPr lang="en-US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Eλλ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ας/Grèce - Italia – Luxembourg - Nederland – Österreich – Portugal – Suomi/Finland – Sverige - United Kingdom, and 2 in progress (Czech Republic and Poland)</a:t>
            </a:r>
          </a:p>
          <a:p>
            <a:pPr eaLnBrk="1" hangingPunct="1"/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fr-BE" altLang="fr-FR" sz="2400" dirty="0"/>
              <a:t>the </a:t>
            </a:r>
            <a:r>
              <a:rPr lang="fr-BE" altLang="fr-FR" sz="2400" dirty="0" err="1"/>
              <a:t>Belgium</a:t>
            </a:r>
            <a:r>
              <a:rPr lang="fr-BE" altLang="fr-FR" sz="2400" dirty="0"/>
              <a:t> </a:t>
            </a:r>
            <a:r>
              <a:rPr lang="fr-BE" altLang="fr-FR" sz="2400" dirty="0" err="1"/>
              <a:t>branch</a:t>
            </a:r>
            <a:r>
              <a:rPr lang="fr-BE" altLang="fr-FR" sz="2400" dirty="0"/>
              <a:t> has over </a:t>
            </a:r>
            <a:r>
              <a:rPr lang="fr-BE" altLang="fr-FR" sz="2400" dirty="0">
                <a:solidFill>
                  <a:srgbClr val="FF0000"/>
                </a:solidFill>
              </a:rPr>
              <a:t>5500</a:t>
            </a:r>
            <a:r>
              <a:rPr lang="fr-BE" altLang="fr-FR" sz="2400" dirty="0"/>
              <a:t> </a:t>
            </a:r>
            <a:r>
              <a:rPr lang="fr-BE" altLang="fr-FR" sz="2400" dirty="0" err="1"/>
              <a:t>members</a:t>
            </a:r>
            <a:r>
              <a:rPr lang="fr-BE" altLang="fr-FR" sz="2400" dirty="0"/>
              <a:t> of 30 </a:t>
            </a:r>
            <a:r>
              <a:rPr lang="fr-BE" altLang="fr-FR" sz="2400" dirty="0" err="1"/>
              <a:t>different</a:t>
            </a:r>
            <a:r>
              <a:rPr lang="fr-BE" altLang="fr-FR" sz="2400" dirty="0"/>
              <a:t> </a:t>
            </a:r>
            <a:r>
              <a:rPr lang="fr-BE" altLang="fr-FR" sz="2400" dirty="0" err="1"/>
              <a:t>nationalities</a:t>
            </a:r>
            <a:r>
              <a:rPr lang="fr-BE" altLang="fr-FR" sz="2400" dirty="0"/>
              <a:t>, and </a:t>
            </a:r>
            <a:r>
              <a:rPr lang="fr-BE" altLang="fr-FR" sz="2400" dirty="0" err="1"/>
              <a:t>is</a:t>
            </a:r>
            <a:r>
              <a:rPr lang="fr-BE" altLang="fr-FR" sz="2400" dirty="0"/>
              <a:t> the </a:t>
            </a:r>
            <a:r>
              <a:rPr lang="fr-BE" altLang="fr-FR" sz="2400" dirty="0" err="1"/>
              <a:t>biggest</a:t>
            </a:r>
            <a:r>
              <a:rPr lang="fr-BE" altLang="fr-FR" sz="2400" dirty="0"/>
              <a:t> </a:t>
            </a:r>
            <a:r>
              <a:rPr lang="fr-BE" altLang="fr-FR" sz="2400" dirty="0" err="1"/>
              <a:t>branch</a:t>
            </a:r>
            <a:r>
              <a:rPr lang="fr-BE" altLang="fr-FR" sz="2400" dirty="0"/>
              <a:t> in </a:t>
            </a:r>
            <a:r>
              <a:rPr lang="fr-BE" altLang="fr-FR" sz="2400" dirty="0" err="1"/>
              <a:t>numbers</a:t>
            </a:r>
            <a:r>
              <a:rPr lang="fr-BE" altLang="fr-FR" sz="2400" dirty="0"/>
              <a:t>. </a:t>
            </a:r>
          </a:p>
          <a:p>
            <a:pPr eaLnBrk="1" hangingPunct="1"/>
            <a:r>
              <a:rPr lang="fr-BE" altLang="fr-FR" sz="2400" dirty="0"/>
              <a:t>The </a:t>
            </a:r>
            <a:r>
              <a:rPr lang="fr-BE" altLang="fr-FR" sz="2400" dirty="0" err="1"/>
              <a:t>fee</a:t>
            </a:r>
            <a:r>
              <a:rPr lang="fr-BE" altLang="fr-FR" sz="2400" dirty="0"/>
              <a:t> varies </a:t>
            </a:r>
            <a:r>
              <a:rPr lang="fr-BE" altLang="fr-FR" sz="2400" dirty="0" err="1"/>
              <a:t>depending</a:t>
            </a:r>
            <a:r>
              <a:rPr lang="fr-BE" altLang="fr-FR" sz="2400" dirty="0"/>
              <a:t> on the size of the section </a:t>
            </a:r>
            <a:r>
              <a:rPr lang="fr-BE" altLang="fr-FR" sz="2400" dirty="0" err="1"/>
              <a:t>from</a:t>
            </a:r>
            <a:r>
              <a:rPr lang="fr-BE" altLang="fr-FR" sz="2400" dirty="0"/>
              <a:t> 25 and 50€ (</a:t>
            </a:r>
            <a:r>
              <a:rPr lang="fr-BE" altLang="fr-FR" sz="2400" dirty="0" err="1"/>
              <a:t>costs</a:t>
            </a:r>
            <a:r>
              <a:rPr lang="fr-BE" altLang="fr-FR" sz="2400" dirty="0"/>
              <a:t> versus </a:t>
            </a:r>
            <a:r>
              <a:rPr lang="fr-BE" altLang="fr-FR" sz="2400" dirty="0" err="1"/>
              <a:t>income</a:t>
            </a:r>
            <a:r>
              <a:rPr lang="fr-BE" altLang="fr-FR" sz="2400" dirty="0"/>
              <a:t>)</a:t>
            </a:r>
            <a:endParaRPr lang="fr-BE" altLang="fr-FR" sz="2000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BE" dirty="0"/>
              <a:t>V.2024-1 EN</a:t>
            </a:r>
          </a:p>
        </p:txBody>
      </p:sp>
      <p:sp>
        <p:nvSpPr>
          <p:cNvPr id="7173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C31E4870-DFF5-435F-AE5A-49B2B2106B1A}" type="slidenum">
              <a:rPr lang="fr-BE" altLang="fr-FR" sz="1200" smtClean="0">
                <a:solidFill>
                  <a:srgbClr val="898989"/>
                </a:solidFill>
              </a:rPr>
              <a:pPr eaLnBrk="1" hangingPunct="1">
                <a:spcBef>
                  <a:spcPct val="0"/>
                </a:spcBef>
                <a:buFontTx/>
                <a:buNone/>
              </a:pPr>
              <a:t>5</a:t>
            </a:fld>
            <a:endParaRPr lang="fr-BE" altLang="fr-FR" sz="1200">
              <a:solidFill>
                <a:srgbClr val="898989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altLang="fr-FR">
                <a:latin typeface="Copperplate Gothic Bold" pitchFamily="34" charset="0"/>
              </a:rPr>
              <a:t>AIACE</a:t>
            </a:r>
          </a:p>
        </p:txBody>
      </p:sp>
      <p:sp>
        <p:nvSpPr>
          <p:cNvPr id="8195" name="Espace réservé du contenu 2"/>
          <p:cNvSpPr>
            <a:spLocks noGrp="1"/>
          </p:cNvSpPr>
          <p:nvPr>
            <p:ph idx="1"/>
          </p:nvPr>
        </p:nvSpPr>
        <p:spPr>
          <a:xfrm>
            <a:off x="323528" y="1430336"/>
            <a:ext cx="8229600" cy="4525963"/>
          </a:xfrm>
        </p:spPr>
        <p:txBody>
          <a:bodyPr/>
          <a:lstStyle/>
          <a:p>
            <a:pPr marL="0" indent="0" eaLnBrk="1" hangingPunct="1">
              <a:buNone/>
            </a:pPr>
            <a:endParaRPr lang="fr-BE" altLang="fr-FR" dirty="0"/>
          </a:p>
          <a:p>
            <a:pPr marL="0" indent="0" eaLnBrk="1" hangingPunct="1">
              <a:buNone/>
            </a:pPr>
            <a:r>
              <a:rPr lang="fr-BE" altLang="fr-FR" dirty="0"/>
              <a:t>Structure: 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fr-BE" altLang="fr-FR" dirty="0"/>
              <a:t>The central bodies and the local sections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fr-BE" altLang="fr-FR" dirty="0"/>
              <a:t>The General </a:t>
            </a:r>
            <a:r>
              <a:rPr lang="fr-BE" altLang="fr-FR" dirty="0" err="1"/>
              <a:t>Assembly</a:t>
            </a:r>
            <a:r>
              <a:rPr lang="fr-BE" altLang="fr-FR" dirty="0"/>
              <a:t> : </a:t>
            </a:r>
            <a:r>
              <a:rPr lang="fr-BE" altLang="fr-FR" dirty="0" err="1"/>
              <a:t>yearly</a:t>
            </a:r>
            <a:r>
              <a:rPr lang="fr-BE" altLang="fr-FR" dirty="0"/>
              <a:t> all </a:t>
            </a:r>
            <a:r>
              <a:rPr lang="fr-BE" altLang="fr-FR" dirty="0" err="1"/>
              <a:t>members</a:t>
            </a:r>
            <a:r>
              <a:rPr lang="fr-BE" altLang="fr-FR" dirty="0"/>
              <a:t> are </a:t>
            </a:r>
            <a:r>
              <a:rPr lang="fr-BE" altLang="fr-FR" dirty="0" err="1"/>
              <a:t>invited</a:t>
            </a:r>
            <a:r>
              <a:rPr lang="fr-BE" altLang="fr-FR" dirty="0"/>
              <a:t> to attend.</a:t>
            </a:r>
          </a:p>
          <a:p>
            <a:pPr marL="0" indent="0" eaLnBrk="1" hangingPunct="1">
              <a:buNone/>
            </a:pPr>
            <a:r>
              <a:rPr lang="fr-BE" altLang="fr-FR" sz="2400" dirty="0"/>
              <a:t>Nota bene: A </a:t>
            </a:r>
            <a:r>
              <a:rPr lang="fr-BE" altLang="fr-FR" sz="2400" dirty="0" err="1"/>
              <a:t>Congress</a:t>
            </a:r>
            <a:r>
              <a:rPr lang="fr-BE" altLang="fr-FR" sz="2400" dirty="0"/>
              <a:t> (Assises) </a:t>
            </a:r>
            <a:r>
              <a:rPr lang="fr-BE" altLang="fr-FR" sz="2400" dirty="0" err="1"/>
              <a:t>is</a:t>
            </a:r>
            <a:r>
              <a:rPr lang="fr-BE" altLang="fr-FR" sz="2400" dirty="0"/>
              <a:t> organised in a </a:t>
            </a:r>
            <a:r>
              <a:rPr lang="fr-BE" altLang="fr-FR" sz="2400" dirty="0" err="1"/>
              <a:t>different</a:t>
            </a:r>
            <a:r>
              <a:rPr lang="fr-BE" altLang="fr-FR" sz="2400" dirty="0"/>
              <a:t> </a:t>
            </a:r>
            <a:r>
              <a:rPr lang="fr-BE" altLang="fr-FR" sz="2400" dirty="0" err="1"/>
              <a:t>member</a:t>
            </a:r>
            <a:r>
              <a:rPr lang="fr-BE" altLang="fr-FR" sz="2400" dirty="0"/>
              <a:t> state of the EU </a:t>
            </a:r>
            <a:r>
              <a:rPr lang="fr-BE" altLang="fr-FR" sz="2400" dirty="0" err="1"/>
              <a:t>each</a:t>
            </a:r>
            <a:r>
              <a:rPr lang="fr-BE" altLang="fr-FR" sz="2400" dirty="0"/>
              <a:t> </a:t>
            </a:r>
            <a:r>
              <a:rPr lang="fr-BE" altLang="fr-FR" sz="2400" dirty="0" err="1"/>
              <a:t>year</a:t>
            </a:r>
            <a:r>
              <a:rPr lang="fr-BE" altLang="fr-FR" sz="2400" dirty="0"/>
              <a:t> (</a:t>
            </a:r>
            <a:r>
              <a:rPr lang="fr-BE" altLang="fr-FR" sz="2400" dirty="0" err="1"/>
              <a:t>Sicily</a:t>
            </a:r>
            <a:r>
              <a:rPr lang="fr-BE" altLang="fr-FR" sz="2400" dirty="0"/>
              <a:t> in 2024). </a:t>
            </a:r>
            <a:endParaRPr lang="fr-FR" altLang="fr-FR" sz="2400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BE" dirty="0"/>
              <a:t>V.2024-1 EN</a:t>
            </a:r>
          </a:p>
        </p:txBody>
      </p:sp>
      <p:sp>
        <p:nvSpPr>
          <p:cNvPr id="8197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F33E1574-755C-46A9-A367-2A04411E1C03}" type="slidenum">
              <a:rPr lang="fr-BE" altLang="fr-FR" sz="1200" smtClean="0">
                <a:solidFill>
                  <a:srgbClr val="898989"/>
                </a:solidFill>
              </a:rPr>
              <a:pPr eaLnBrk="1" hangingPunct="1">
                <a:spcBef>
                  <a:spcPct val="0"/>
                </a:spcBef>
                <a:buFontTx/>
                <a:buNone/>
              </a:pPr>
              <a:t>6</a:t>
            </a:fld>
            <a:endParaRPr lang="fr-BE" altLang="fr-FR" sz="1200">
              <a:solidFill>
                <a:srgbClr val="898989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437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fr-FR" dirty="0">
                <a:latin typeface="Copperplate Gothic Bold"/>
                <a:ea typeface="+mj-ea"/>
                <a:cs typeface="Copperplate Gothic Bold"/>
              </a:rPr>
              <a:t>AIACE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0" indent="0" eaLnBrk="1" fontAlgn="auto" hangingPunct="1">
              <a:spcAft>
                <a:spcPts val="0"/>
              </a:spcAft>
              <a:buNone/>
              <a:defRPr/>
            </a:pPr>
            <a:r>
              <a:rPr lang="fr-BE" sz="2400" dirty="0">
                <a:ea typeface="+mn-ea"/>
              </a:rPr>
              <a:t>The central </a:t>
            </a:r>
            <a:r>
              <a:rPr lang="fr-BE" sz="2400" dirty="0" err="1">
                <a:ea typeface="+mn-ea"/>
              </a:rPr>
              <a:t>board</a:t>
            </a:r>
            <a:r>
              <a:rPr lang="fr-BE" sz="2400" dirty="0">
                <a:ea typeface="+mn-ea"/>
              </a:rPr>
              <a:t> of management has a 3 year term of office:</a:t>
            </a:r>
          </a:p>
          <a:p>
            <a:pPr eaLnBrk="1" fontAlgn="auto" hangingPunct="1">
              <a:spcAft>
                <a:spcPts val="0"/>
              </a:spcAft>
              <a:buFont typeface="Wingdings" charset="2"/>
              <a:buChar char="Ø"/>
              <a:defRPr/>
            </a:pPr>
            <a:r>
              <a:rPr lang="fr-BE" sz="2400" dirty="0" err="1">
                <a:ea typeface="+mn-ea"/>
              </a:rPr>
              <a:t>Composed</a:t>
            </a:r>
            <a:r>
              <a:rPr lang="fr-BE" sz="2400" dirty="0">
                <a:ea typeface="+mn-ea"/>
              </a:rPr>
              <a:t> of 2 </a:t>
            </a:r>
            <a:r>
              <a:rPr lang="fr-BE" sz="2400" dirty="0" err="1">
                <a:ea typeface="+mn-ea"/>
              </a:rPr>
              <a:t>members</a:t>
            </a:r>
            <a:r>
              <a:rPr lang="fr-BE" sz="2400" dirty="0">
                <a:ea typeface="+mn-ea"/>
              </a:rPr>
              <a:t> </a:t>
            </a:r>
            <a:r>
              <a:rPr lang="fr-BE" sz="2400" dirty="0" err="1">
                <a:ea typeface="+mn-ea"/>
              </a:rPr>
              <a:t>designated</a:t>
            </a:r>
            <a:r>
              <a:rPr lang="fr-BE" sz="2400" dirty="0">
                <a:ea typeface="+mn-ea"/>
              </a:rPr>
              <a:t> by </a:t>
            </a:r>
            <a:r>
              <a:rPr lang="fr-BE" sz="2400" dirty="0" err="1">
                <a:ea typeface="+mn-ea"/>
              </a:rPr>
              <a:t>each</a:t>
            </a:r>
            <a:r>
              <a:rPr lang="fr-BE" sz="2400" dirty="0">
                <a:ea typeface="+mn-ea"/>
              </a:rPr>
              <a:t> section and </a:t>
            </a:r>
            <a:r>
              <a:rPr lang="fr-BE" sz="2400" dirty="0" err="1">
                <a:ea typeface="+mn-ea"/>
              </a:rPr>
              <a:t>approved</a:t>
            </a:r>
            <a:r>
              <a:rPr lang="fr-BE" sz="2400" dirty="0">
                <a:ea typeface="+mn-ea"/>
              </a:rPr>
              <a:t> by the General </a:t>
            </a:r>
            <a:r>
              <a:rPr lang="fr-BE" sz="2400" dirty="0" err="1">
                <a:ea typeface="+mn-ea"/>
              </a:rPr>
              <a:t>Assembly</a:t>
            </a:r>
            <a:r>
              <a:rPr lang="fr-BE" sz="2400" dirty="0">
                <a:ea typeface="+mn-ea"/>
              </a:rPr>
              <a:t>,</a:t>
            </a:r>
          </a:p>
          <a:p>
            <a:pPr eaLnBrk="1" fontAlgn="auto" hangingPunct="1">
              <a:spcAft>
                <a:spcPts val="0"/>
              </a:spcAft>
              <a:buFont typeface="Wingdings" charset="2"/>
              <a:buChar char="Ø"/>
              <a:defRPr/>
            </a:pPr>
            <a:r>
              <a:rPr lang="fr-BE" sz="2400" dirty="0" err="1">
                <a:ea typeface="+mn-ea"/>
              </a:rPr>
              <a:t>Elects</a:t>
            </a:r>
            <a:r>
              <a:rPr lang="fr-BE" sz="2400" dirty="0">
                <a:ea typeface="+mn-ea"/>
              </a:rPr>
              <a:t> </a:t>
            </a:r>
            <a:r>
              <a:rPr lang="fr-BE" sz="2400" dirty="0" err="1">
                <a:ea typeface="+mn-ea"/>
              </a:rPr>
              <a:t>within</a:t>
            </a:r>
            <a:r>
              <a:rPr lang="fr-BE" sz="2400" dirty="0">
                <a:ea typeface="+mn-ea"/>
              </a:rPr>
              <a:t> </a:t>
            </a:r>
            <a:r>
              <a:rPr lang="fr-BE" sz="2400" dirty="0" err="1">
                <a:ea typeface="+mn-ea"/>
              </a:rPr>
              <a:t>its</a:t>
            </a:r>
            <a:r>
              <a:rPr lang="fr-BE" sz="2400" dirty="0">
                <a:ea typeface="+mn-ea"/>
              </a:rPr>
              <a:t> </a:t>
            </a:r>
            <a:r>
              <a:rPr lang="fr-BE" sz="2400" dirty="0" err="1">
                <a:ea typeface="+mn-ea"/>
              </a:rPr>
              <a:t>members</a:t>
            </a:r>
            <a:r>
              <a:rPr lang="fr-BE" sz="2400" dirty="0">
                <a:ea typeface="+mn-ea"/>
              </a:rPr>
              <a:t> a </a:t>
            </a:r>
            <a:r>
              <a:rPr lang="fr-BE" sz="2400" dirty="0" err="1">
                <a:ea typeface="+mn-ea"/>
              </a:rPr>
              <a:t>president</a:t>
            </a:r>
            <a:r>
              <a:rPr lang="fr-BE" sz="2400" dirty="0">
                <a:ea typeface="+mn-ea"/>
              </a:rPr>
              <a:t> and a </a:t>
            </a:r>
            <a:r>
              <a:rPr lang="fr-BE" sz="2400" dirty="0" err="1">
                <a:ea typeface="+mn-ea"/>
              </a:rPr>
              <a:t>vice-president</a:t>
            </a:r>
            <a:r>
              <a:rPr lang="fr-BE" sz="2400" dirty="0">
                <a:ea typeface="+mn-ea"/>
              </a:rPr>
              <a:t>,</a:t>
            </a:r>
          </a:p>
          <a:p>
            <a:pPr eaLnBrk="1" fontAlgn="auto" hangingPunct="1">
              <a:spcAft>
                <a:spcPts val="0"/>
              </a:spcAft>
              <a:buFont typeface="Wingdings" charset="2"/>
              <a:buChar char="Ø"/>
              <a:defRPr/>
            </a:pPr>
            <a:r>
              <a:rPr lang="fr-BE" sz="2400" dirty="0" err="1">
                <a:ea typeface="+mn-ea"/>
              </a:rPr>
              <a:t>Designates</a:t>
            </a:r>
            <a:r>
              <a:rPr lang="fr-BE" sz="2400" dirty="0">
                <a:ea typeface="+mn-ea"/>
              </a:rPr>
              <a:t>, </a:t>
            </a:r>
            <a:r>
              <a:rPr lang="fr-BE" sz="2400" dirty="0" err="1">
                <a:ea typeface="+mn-ea"/>
              </a:rPr>
              <a:t>based</a:t>
            </a:r>
            <a:r>
              <a:rPr lang="fr-BE" sz="2400" dirty="0">
                <a:ea typeface="+mn-ea"/>
              </a:rPr>
              <a:t> on the proposition of the </a:t>
            </a:r>
            <a:r>
              <a:rPr lang="fr-BE" sz="2400" dirty="0" err="1">
                <a:ea typeface="+mn-ea"/>
              </a:rPr>
              <a:t>president</a:t>
            </a:r>
            <a:r>
              <a:rPr lang="fr-BE" sz="2400" dirty="0">
                <a:ea typeface="+mn-ea"/>
              </a:rPr>
              <a:t>, a </a:t>
            </a:r>
            <a:r>
              <a:rPr lang="fr-BE" sz="2400" dirty="0" err="1">
                <a:ea typeface="+mn-ea"/>
              </a:rPr>
              <a:t>general</a:t>
            </a:r>
            <a:r>
              <a:rPr lang="fr-BE" sz="2400" dirty="0">
                <a:ea typeface="+mn-ea"/>
              </a:rPr>
              <a:t> </a:t>
            </a:r>
            <a:r>
              <a:rPr lang="fr-BE" sz="2400" dirty="0" err="1">
                <a:ea typeface="+mn-ea"/>
              </a:rPr>
              <a:t>secretary</a:t>
            </a:r>
            <a:r>
              <a:rPr lang="fr-BE" sz="2400" dirty="0">
                <a:ea typeface="+mn-ea"/>
              </a:rPr>
              <a:t> and a </a:t>
            </a:r>
            <a:r>
              <a:rPr lang="fr-BE" sz="2400" dirty="0" err="1">
                <a:ea typeface="+mn-ea"/>
              </a:rPr>
              <a:t>general</a:t>
            </a:r>
            <a:r>
              <a:rPr lang="fr-BE" sz="2400" dirty="0">
                <a:ea typeface="+mn-ea"/>
              </a:rPr>
              <a:t> </a:t>
            </a:r>
            <a:r>
              <a:rPr lang="fr-BE" sz="2400" dirty="0" err="1">
                <a:ea typeface="+mn-ea"/>
              </a:rPr>
              <a:t>treasurer</a:t>
            </a:r>
            <a:endParaRPr lang="fr-BE" sz="2400" dirty="0">
              <a:ea typeface="+mn-ea"/>
            </a:endParaRPr>
          </a:p>
          <a:p>
            <a:pPr eaLnBrk="1" fontAlgn="auto" hangingPunct="1">
              <a:spcAft>
                <a:spcPts val="0"/>
              </a:spcAft>
              <a:buFont typeface="Wingdings" charset="2"/>
              <a:buChar char="Ø"/>
              <a:defRPr/>
            </a:pPr>
            <a:endParaRPr lang="fr-BE" sz="2400" dirty="0">
              <a:ea typeface="+mn-ea"/>
            </a:endParaRP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r>
              <a:rPr lang="fr-BE" sz="2400" dirty="0">
                <a:ea typeface="+mn-ea"/>
              </a:rPr>
              <a:t>Regular meetings </a:t>
            </a:r>
            <a:r>
              <a:rPr lang="fr-BE" sz="2400" dirty="0" err="1">
                <a:ea typeface="+mn-ea"/>
              </a:rPr>
              <a:t>with</a:t>
            </a:r>
            <a:r>
              <a:rPr lang="fr-BE" sz="2400" dirty="0">
                <a:ea typeface="+mn-ea"/>
              </a:rPr>
              <a:t> </a:t>
            </a:r>
            <a:r>
              <a:rPr lang="fr-BE" sz="2400" dirty="0" err="1">
                <a:ea typeface="+mn-ea"/>
              </a:rPr>
              <a:t>representatives</a:t>
            </a:r>
            <a:r>
              <a:rPr lang="fr-BE" sz="2400" dirty="0">
                <a:ea typeface="+mn-ea"/>
              </a:rPr>
              <a:t> of the administrations of the institutions and an annual meeting with the high-level participation of all of the institutions.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fr-BE" sz="2400" dirty="0">
              <a:ea typeface="+mn-ea"/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fr-FR" dirty="0">
              <a:ea typeface="+mn-ea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BE" dirty="0"/>
              <a:t>V.2024-1 EN</a:t>
            </a:r>
          </a:p>
        </p:txBody>
      </p:sp>
      <p:sp>
        <p:nvSpPr>
          <p:cNvPr id="9221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21C70E9F-50BE-422B-BC0A-AC00A5E45D17}" type="slidenum">
              <a:rPr lang="fr-BE" altLang="fr-FR" sz="1200" smtClean="0">
                <a:solidFill>
                  <a:srgbClr val="898989"/>
                </a:solidFill>
              </a:rPr>
              <a:pPr eaLnBrk="1" hangingPunct="1">
                <a:spcBef>
                  <a:spcPct val="0"/>
                </a:spcBef>
                <a:buFontTx/>
                <a:buNone/>
              </a:pPr>
              <a:t>7</a:t>
            </a:fld>
            <a:endParaRPr lang="fr-BE" altLang="fr-FR" sz="1200">
              <a:solidFill>
                <a:srgbClr val="898989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7512"/>
          </a:xfrm>
        </p:spPr>
        <p:txBody>
          <a:bodyPr/>
          <a:lstStyle/>
          <a:p>
            <a:pPr eaLnBrk="1" hangingPunct="1"/>
            <a:r>
              <a:rPr lang="fr-BE" altLang="fr-FR" sz="2400" b="1">
                <a:latin typeface="Copperplate Gothic Bold" pitchFamily="34" charset="0"/>
              </a:rPr>
              <a:t>			</a:t>
            </a:r>
            <a:br>
              <a:rPr lang="fr-BE" altLang="fr-FR" sz="2400" b="1">
                <a:latin typeface="Copperplate Gothic Bold" pitchFamily="34" charset="0"/>
              </a:rPr>
            </a:br>
            <a:r>
              <a:rPr lang="fr-BE" altLang="fr-FR" sz="3600" b="1">
                <a:latin typeface="Copperplate Gothic Bold" pitchFamily="34" charset="0"/>
              </a:rPr>
              <a:t>AIACE</a:t>
            </a:r>
            <a:br>
              <a:rPr lang="fr-BE" altLang="fr-FR" sz="2400" b="1">
                <a:latin typeface="Copperplate Gothic Bold" pitchFamily="34" charset="0"/>
              </a:rPr>
            </a:br>
            <a:endParaRPr lang="fr-FR" altLang="fr-FR" sz="240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8313" y="836613"/>
            <a:ext cx="8229600" cy="5400675"/>
          </a:xfrm>
        </p:spPr>
        <p:txBody>
          <a:bodyPr rtlCol="0">
            <a:normAutofit fontScale="92500" lnSpcReduction="1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800" dirty="0">
                <a:ea typeface="+mn-ea"/>
              </a:rPr>
              <a:t>In 2002, agreement for the participation in the meetings of the joint and interinstitutional committees.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800" dirty="0">
                <a:ea typeface="+mn-ea"/>
              </a:rPr>
              <a:t>29 February 2008: Partnership Agreement with the Commission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800" dirty="0">
                <a:ea typeface="+mn-ea"/>
              </a:rPr>
              <a:t>In 2011, similar agreements with </a:t>
            </a:r>
          </a:p>
          <a:p>
            <a:pPr lvl="2">
              <a:buFont typeface="Wingdings" charset="2"/>
              <a:buChar char="Ø"/>
              <a:defRPr/>
            </a:pPr>
            <a:r>
              <a:rPr lang="en-US" sz="2800" dirty="0">
                <a:ea typeface="+mn-ea"/>
              </a:rPr>
              <a:t>the European Parliament,</a:t>
            </a:r>
          </a:p>
          <a:p>
            <a:pPr lvl="2" eaLnBrk="1" fontAlgn="auto" hangingPunct="1">
              <a:spcAft>
                <a:spcPts val="0"/>
              </a:spcAft>
              <a:buFont typeface="Wingdings" charset="2"/>
              <a:buChar char="Ø"/>
              <a:defRPr/>
            </a:pPr>
            <a:r>
              <a:rPr lang="en-US" sz="2800" dirty="0">
                <a:ea typeface="+mn-ea"/>
              </a:rPr>
              <a:t>the European Court of Justice, </a:t>
            </a:r>
          </a:p>
          <a:p>
            <a:pPr lvl="2" eaLnBrk="1" fontAlgn="auto" hangingPunct="1">
              <a:spcAft>
                <a:spcPts val="0"/>
              </a:spcAft>
              <a:buFont typeface="Wingdings" charset="2"/>
              <a:buChar char="Ø"/>
              <a:defRPr/>
            </a:pPr>
            <a:r>
              <a:rPr lang="en-US" sz="2800" dirty="0">
                <a:ea typeface="+mn-ea"/>
              </a:rPr>
              <a:t>the European Social and Economic Committee, the Committee of the Regions</a:t>
            </a:r>
          </a:p>
          <a:p>
            <a:pPr lvl="2" eaLnBrk="1" fontAlgn="auto" hangingPunct="1">
              <a:spcAft>
                <a:spcPts val="0"/>
              </a:spcAft>
              <a:buFont typeface="Wingdings" charset="2"/>
              <a:buChar char="Ø"/>
              <a:defRPr/>
            </a:pPr>
            <a:r>
              <a:rPr lang="en-US" sz="2800" dirty="0">
                <a:ea typeface="+mn-ea"/>
              </a:rPr>
              <a:t>the Court of Auditors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sz="2800" dirty="0">
                <a:ea typeface="+mn-ea"/>
              </a:rPr>
              <a:t>2015 the Council</a:t>
            </a:r>
          </a:p>
          <a:p>
            <a:pPr marL="0" indent="0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en-US" sz="2800" dirty="0">
                <a:ea typeface="+mn-ea"/>
              </a:rPr>
              <a:t>All the institutions </a:t>
            </a:r>
            <a:r>
              <a:rPr lang="en-US" sz="2800" dirty="0"/>
              <a:t>recognize AIACE </a:t>
            </a:r>
            <a:r>
              <a:rPr lang="fr-BE" sz="2800" dirty="0"/>
              <a:t>as </a:t>
            </a:r>
            <a:r>
              <a:rPr lang="fr-BE" sz="2800" b="1" dirty="0"/>
              <a:t>the</a:t>
            </a:r>
            <a:r>
              <a:rPr lang="fr-BE" sz="2800" dirty="0"/>
              <a:t> </a:t>
            </a:r>
            <a:r>
              <a:rPr lang="fr-BE" sz="2800" b="1" dirty="0" err="1"/>
              <a:t>organization</a:t>
            </a:r>
            <a:r>
              <a:rPr lang="fr-BE" sz="2800" dirty="0"/>
              <a:t> </a:t>
            </a:r>
            <a:r>
              <a:rPr lang="fr-BE" sz="2800" dirty="0" err="1"/>
              <a:t>representative</a:t>
            </a:r>
            <a:r>
              <a:rPr lang="fr-BE" sz="2800" dirty="0"/>
              <a:t> of retired staff</a:t>
            </a:r>
            <a:endParaRPr lang="en-US" sz="2800" dirty="0">
              <a:ea typeface="+mn-ea"/>
            </a:endParaRPr>
          </a:p>
          <a:p>
            <a:pPr eaLnBrk="1" fontAlgn="auto" hangingPunct="1">
              <a:spcAft>
                <a:spcPts val="0"/>
              </a:spcAft>
              <a:buFont typeface="Wingdings" charset="2"/>
              <a:buChar char="Ø"/>
              <a:defRPr/>
            </a:pPr>
            <a:endParaRPr lang="en-US" dirty="0">
              <a:ea typeface="+mn-ea"/>
            </a:endParaRPr>
          </a:p>
          <a:p>
            <a:pPr eaLnBrk="1" fontAlgn="auto" hangingPunct="1">
              <a:spcAft>
                <a:spcPts val="0"/>
              </a:spcAft>
              <a:buFont typeface="Wingdings" charset="2"/>
              <a:buChar char="Ø"/>
              <a:defRPr/>
            </a:pPr>
            <a:endParaRPr lang="fr-BE" dirty="0">
              <a:ea typeface="+mn-ea"/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fr-FR" dirty="0">
              <a:ea typeface="+mn-ea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BE" dirty="0"/>
              <a:t>V.2024-1 EN</a:t>
            </a:r>
          </a:p>
        </p:txBody>
      </p:sp>
      <p:sp>
        <p:nvSpPr>
          <p:cNvPr id="11269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8F05C551-8979-4BFF-8A71-D5F08020835F}" type="slidenum">
              <a:rPr lang="fr-BE" altLang="fr-FR" sz="1200" smtClean="0">
                <a:solidFill>
                  <a:srgbClr val="898989"/>
                </a:solidFill>
              </a:rPr>
              <a:pPr eaLnBrk="1" hangingPunct="1">
                <a:spcBef>
                  <a:spcPct val="0"/>
                </a:spcBef>
                <a:buFontTx/>
                <a:buNone/>
              </a:pPr>
              <a:t>8</a:t>
            </a:fld>
            <a:endParaRPr lang="fr-BE" altLang="fr-FR" sz="1200">
              <a:solidFill>
                <a:srgbClr val="898989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ZoneTexte 1"/>
          <p:cNvSpPr txBox="1">
            <a:spLocks noChangeArrowheads="1"/>
          </p:cNvSpPr>
          <p:nvPr/>
        </p:nvSpPr>
        <p:spPr bwMode="auto">
          <a:xfrm>
            <a:off x="222250" y="549275"/>
            <a:ext cx="864235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BE" altLang="fr-FR" sz="2400" b="1">
                <a:latin typeface="Copperplate Gothic Bold" pitchFamily="34" charset="0"/>
              </a:rPr>
              <a:t>		What does AIACE do for YOU</a:t>
            </a:r>
          </a:p>
        </p:txBody>
      </p:sp>
      <p:sp>
        <p:nvSpPr>
          <p:cNvPr id="12291" name="Content Placeholder 3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349750"/>
          </a:xfrm>
        </p:spPr>
        <p:txBody>
          <a:bodyPr/>
          <a:lstStyle/>
          <a:p>
            <a:pPr eaLnBrk="1" hangingPunct="1"/>
            <a:r>
              <a:rPr lang="fr-BE" altLang="fr-FR" sz="2400" dirty="0" err="1"/>
              <a:t>Contributes</a:t>
            </a:r>
            <a:r>
              <a:rPr lang="fr-BE" altLang="fr-FR" sz="2400" dirty="0"/>
              <a:t> to the </a:t>
            </a:r>
            <a:r>
              <a:rPr lang="fr-BE" altLang="fr-FR" sz="2400" dirty="0" err="1"/>
              <a:t>study</a:t>
            </a:r>
            <a:r>
              <a:rPr lang="fr-BE" altLang="fr-FR" sz="2400" dirty="0"/>
              <a:t> of </a:t>
            </a:r>
            <a:r>
              <a:rPr lang="fr-BE" altLang="fr-FR" sz="2400" dirty="0" err="1"/>
              <a:t>problems</a:t>
            </a:r>
            <a:r>
              <a:rPr lang="fr-BE" altLang="fr-FR" sz="2400" dirty="0"/>
              <a:t> </a:t>
            </a:r>
            <a:r>
              <a:rPr lang="fr-BE" altLang="fr-FR" sz="2400" dirty="0" err="1"/>
              <a:t>posed</a:t>
            </a:r>
            <a:r>
              <a:rPr lang="fr-BE" altLang="fr-FR" sz="2400" dirty="0"/>
              <a:t> by </a:t>
            </a:r>
            <a:r>
              <a:rPr lang="fr-BE" altLang="fr-FR" sz="2400" dirty="0" err="1"/>
              <a:t>european</a:t>
            </a:r>
            <a:r>
              <a:rPr lang="fr-BE" altLang="fr-FR" sz="2400" dirty="0"/>
              <a:t> </a:t>
            </a:r>
            <a:r>
              <a:rPr lang="fr-BE" altLang="fr-FR" sz="2400" dirty="0" err="1"/>
              <a:t>integration</a:t>
            </a:r>
            <a:r>
              <a:rPr lang="fr-BE" altLang="fr-FR" sz="2400" dirty="0"/>
              <a:t> and public </a:t>
            </a:r>
            <a:r>
              <a:rPr lang="fr-BE" altLang="fr-FR" sz="2400" dirty="0" err="1"/>
              <a:t>awareness</a:t>
            </a:r>
            <a:r>
              <a:rPr lang="fr-BE" altLang="fr-FR" sz="2400" dirty="0"/>
              <a:t>, and</a:t>
            </a:r>
            <a:r>
              <a:rPr lang="en-US" altLang="fr-FR" sz="2400" dirty="0"/>
              <a:t> collaborates with the EU institutions and bodies in these areas </a:t>
            </a:r>
          </a:p>
          <a:p>
            <a:pPr marL="0" indent="0" eaLnBrk="1" hangingPunct="1">
              <a:buNone/>
            </a:pPr>
            <a:endParaRPr lang="en-US" altLang="fr-FR" sz="2400" dirty="0"/>
          </a:p>
          <a:p>
            <a:pPr eaLnBrk="1" hangingPunct="1"/>
            <a:r>
              <a:rPr lang="en-US" altLang="fr-FR" sz="2400" dirty="0"/>
              <a:t>In close relation with the European Movement, important contribution to the document on “The future of Europe”</a:t>
            </a:r>
          </a:p>
          <a:p>
            <a:pPr marL="0" indent="0" eaLnBrk="1" hangingPunct="1">
              <a:buNone/>
            </a:pPr>
            <a:endParaRPr lang="fr-BE" altLang="fr-FR" sz="2400" dirty="0"/>
          </a:p>
          <a:p>
            <a:pPr eaLnBrk="1" hangingPunct="1"/>
            <a:r>
              <a:rPr lang="fr-BE" altLang="fr-FR" sz="2400" dirty="0" err="1"/>
              <a:t>Facilitates</a:t>
            </a:r>
            <a:r>
              <a:rPr lang="fr-BE" altLang="fr-FR" sz="2400" dirty="0"/>
              <a:t> contacts </a:t>
            </a:r>
            <a:r>
              <a:rPr lang="fr-BE" altLang="fr-FR" sz="2400" dirty="0" err="1"/>
              <a:t>between</a:t>
            </a:r>
            <a:r>
              <a:rPr lang="fr-BE" altLang="fr-FR" sz="2400" dirty="0"/>
              <a:t> </a:t>
            </a:r>
            <a:r>
              <a:rPr lang="fr-BE" altLang="fr-FR" sz="2400" dirty="0" err="1"/>
              <a:t>members</a:t>
            </a:r>
            <a:r>
              <a:rPr lang="fr-BE" altLang="fr-FR" sz="2400" dirty="0"/>
              <a:t> and the Commission or the </a:t>
            </a:r>
            <a:r>
              <a:rPr lang="fr-BE" altLang="fr-FR" sz="2400" dirty="0" err="1"/>
              <a:t>other</a:t>
            </a:r>
            <a:r>
              <a:rPr lang="fr-BE" altLang="fr-FR" sz="2400" dirty="0"/>
              <a:t> institutions: pension, affiliation </a:t>
            </a:r>
            <a:r>
              <a:rPr lang="fr-BE" altLang="fr-FR" sz="2400" dirty="0" err="1"/>
              <a:t>rights</a:t>
            </a:r>
            <a:r>
              <a:rPr lang="fr-BE" altLang="fr-FR" sz="2400" dirty="0"/>
              <a:t> and JSIS.</a:t>
            </a:r>
          </a:p>
          <a:p>
            <a:pPr eaLnBrk="1" hangingPunct="1"/>
            <a:endParaRPr lang="fr-BE" altLang="fr-FR" sz="2800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BE" dirty="0"/>
              <a:t>V.2024-1 EN</a:t>
            </a:r>
          </a:p>
        </p:txBody>
      </p:sp>
      <p:sp>
        <p:nvSpPr>
          <p:cNvPr id="12293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AF5CCC14-3DB1-4661-9F1C-9E8B32C85209}" type="slidenum">
              <a:rPr lang="fr-BE" altLang="fr-FR" sz="1200" smtClean="0">
                <a:solidFill>
                  <a:srgbClr val="898989"/>
                </a:solidFill>
              </a:rPr>
              <a:pPr eaLnBrk="1" hangingPunct="1">
                <a:spcBef>
                  <a:spcPct val="0"/>
                </a:spcBef>
                <a:buFontTx/>
                <a:buNone/>
              </a:pPr>
              <a:t>9</a:t>
            </a:fld>
            <a:endParaRPr lang="fr-BE" altLang="fr-FR" sz="1200">
              <a:solidFill>
                <a:srgbClr val="898989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1417</Words>
  <Application>Microsoft Office PowerPoint</Application>
  <PresentationFormat>On-screen Show (4:3)</PresentationFormat>
  <Paragraphs>202</Paragraphs>
  <Slides>20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5" baseType="lpstr">
      <vt:lpstr>Arial</vt:lpstr>
      <vt:lpstr>Calibri</vt:lpstr>
      <vt:lpstr>Copperplate Gothic Bold</vt:lpstr>
      <vt:lpstr>Wingdings</vt:lpstr>
      <vt:lpstr>Thème Office</vt:lpstr>
      <vt:lpstr>PowerPoint Presentation</vt:lpstr>
      <vt:lpstr>PowerPoint Presentation</vt:lpstr>
      <vt:lpstr>PowerPoint Presentation</vt:lpstr>
      <vt:lpstr>PowerPoint Presentation</vt:lpstr>
      <vt:lpstr>AIACE</vt:lpstr>
      <vt:lpstr>AIACE</vt:lpstr>
      <vt:lpstr>AIACE</vt:lpstr>
      <vt:lpstr>    AIACE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INSURANCES SPECIFICALLY INTENDED FOR RETIRED STAFF, PROPOSED BY AIACE </vt:lpstr>
      <vt:lpstr>Insurances 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Michel;Evelyne;evelyne.soetewey@skynet.be</dc:creator>
  <cp:lastModifiedBy>nadine wraith</cp:lastModifiedBy>
  <cp:revision>223</cp:revision>
  <cp:lastPrinted>2023-02-14T11:21:59Z</cp:lastPrinted>
  <dcterms:created xsi:type="dcterms:W3CDTF">2012-02-23T15:08:02Z</dcterms:created>
  <dcterms:modified xsi:type="dcterms:W3CDTF">2024-09-11T08:57:23Z</dcterms:modified>
</cp:coreProperties>
</file>