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78" r:id="rId5"/>
    <p:sldId id="266" r:id="rId6"/>
    <p:sldId id="273" r:id="rId7"/>
    <p:sldId id="272" r:id="rId8"/>
    <p:sldId id="275" r:id="rId9"/>
    <p:sldId id="269" r:id="rId10"/>
    <p:sldId id="276" r:id="rId11"/>
    <p:sldId id="279" r:id="rId12"/>
    <p:sldId id="280" r:id="rId13"/>
    <p:sldId id="281" r:id="rId14"/>
    <p:sldId id="262" r:id="rId15"/>
    <p:sldId id="270" r:id="rId16"/>
    <p:sldId id="277" r:id="rId17"/>
    <p:sldId id="263" r:id="rId18"/>
    <p:sldId id="290" r:id="rId19"/>
    <p:sldId id="282" r:id="rId20"/>
    <p:sldId id="288" r:id="rId21"/>
  </p:sldIdLst>
  <p:sldSz cx="9144000" cy="6858000" type="screen4x3"/>
  <p:notesSz cx="9799638" cy="67421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6" autoAdjust="0"/>
    <p:restoredTop sz="94660"/>
  </p:normalViewPr>
  <p:slideViewPr>
    <p:cSldViewPr>
      <p:cViewPr varScale="1">
        <p:scale>
          <a:sx n="104" d="100"/>
          <a:sy n="104" d="100"/>
        </p:scale>
        <p:origin x="609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ne wraith" userId="cd8ea22946b44414" providerId="LiveId" clId="{FF1E1C9B-D956-43D4-9F7E-10419A317B8B}"/>
    <pc:docChg chg="modSld">
      <pc:chgData name="nadine wraith" userId="cd8ea22946b44414" providerId="LiveId" clId="{FF1E1C9B-D956-43D4-9F7E-10419A317B8B}" dt="2024-09-11T08:40:51.239" v="81" actId="6549"/>
      <pc:docMkLst>
        <pc:docMk/>
      </pc:docMkLst>
      <pc:sldChg chg="modSp mod">
        <pc:chgData name="nadine wraith" userId="cd8ea22946b44414" providerId="LiveId" clId="{FF1E1C9B-D956-43D4-9F7E-10419A317B8B}" dt="2024-09-11T08:40:51.239" v="81" actId="6549"/>
        <pc:sldMkLst>
          <pc:docMk/>
          <pc:sldMk cId="0" sldId="266"/>
        </pc:sldMkLst>
        <pc:spChg chg="mod">
          <ac:chgData name="nadine wraith" userId="cd8ea22946b44414" providerId="LiveId" clId="{FF1E1C9B-D956-43D4-9F7E-10419A317B8B}" dt="2024-09-11T08:40:51.239" v="81" actId="6549"/>
          <ac:spMkLst>
            <pc:docMk/>
            <pc:sldMk cId="0" sldId="266"/>
            <ac:spMk id="7171" creationId="{00000000-0000-0000-0000-000000000000}"/>
          </ac:spMkLst>
        </pc:spChg>
      </pc:sldChg>
      <pc:sldChg chg="modSp mod">
        <pc:chgData name="nadine wraith" userId="cd8ea22946b44414" providerId="LiveId" clId="{FF1E1C9B-D956-43D4-9F7E-10419A317B8B}" dt="2024-09-11T08:32:02.084" v="66" actId="20577"/>
        <pc:sldMkLst>
          <pc:docMk/>
          <pc:sldMk cId="0" sldId="273"/>
        </pc:sldMkLst>
        <pc:spChg chg="mod">
          <ac:chgData name="nadine wraith" userId="cd8ea22946b44414" providerId="LiveId" clId="{FF1E1C9B-D956-43D4-9F7E-10419A317B8B}" dt="2024-09-11T08:32:02.084" v="66" actId="20577"/>
          <ac:spMkLst>
            <pc:docMk/>
            <pc:sldMk cId="0" sldId="273"/>
            <ac:spMk id="8195" creationId="{00000000-0000-0000-0000-000000000000}"/>
          </ac:spMkLst>
        </pc:spChg>
      </pc:sldChg>
      <pc:sldChg chg="modSp mod">
        <pc:chgData name="nadine wraith" userId="cd8ea22946b44414" providerId="LiveId" clId="{FF1E1C9B-D956-43D4-9F7E-10419A317B8B}" dt="2024-09-11T08:33:04.987" v="75" actId="20577"/>
        <pc:sldMkLst>
          <pc:docMk/>
          <pc:sldMk cId="0" sldId="290"/>
        </pc:sldMkLst>
        <pc:spChg chg="mod">
          <ac:chgData name="nadine wraith" userId="cd8ea22946b44414" providerId="LiveId" clId="{FF1E1C9B-D956-43D4-9F7E-10419A317B8B}" dt="2024-09-11T08:33:04.987" v="75" actId="20577"/>
          <ac:spMkLst>
            <pc:docMk/>
            <pc:sldMk cId="0" sldId="290"/>
            <ac:spMk id="2150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47435" cy="338365"/>
          </a:xfrm>
          <a:prstGeom prst="rect">
            <a:avLst/>
          </a:prstGeom>
        </p:spPr>
        <p:txBody>
          <a:bodyPr vert="horz" lIns="91661" tIns="45829" rIns="91661" bIns="4582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549891" y="2"/>
            <a:ext cx="4247435" cy="338365"/>
          </a:xfrm>
          <a:prstGeom prst="rect">
            <a:avLst/>
          </a:prstGeom>
        </p:spPr>
        <p:txBody>
          <a:bodyPr vert="horz" lIns="91661" tIns="45829" rIns="91661" bIns="45829" rtlCol="0"/>
          <a:lstStyle>
            <a:lvl1pPr algn="r">
              <a:defRPr sz="1200"/>
            </a:lvl1pPr>
          </a:lstStyle>
          <a:p>
            <a:fld id="{900699E4-2198-44BA-94F1-33565DE95500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6403748"/>
            <a:ext cx="4247435" cy="338365"/>
          </a:xfrm>
          <a:prstGeom prst="rect">
            <a:avLst/>
          </a:prstGeom>
        </p:spPr>
        <p:txBody>
          <a:bodyPr vert="horz" lIns="91661" tIns="45829" rIns="91661" bIns="4582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549891" y="6403748"/>
            <a:ext cx="4247435" cy="338365"/>
          </a:xfrm>
          <a:prstGeom prst="rect">
            <a:avLst/>
          </a:prstGeom>
        </p:spPr>
        <p:txBody>
          <a:bodyPr vert="horz" lIns="91661" tIns="45829" rIns="91661" bIns="45829" rtlCol="0" anchor="b"/>
          <a:lstStyle>
            <a:lvl1pPr algn="r">
              <a:defRPr sz="1200"/>
            </a:lvl1pPr>
          </a:lstStyle>
          <a:p>
            <a:fld id="{EE4AEC73-8AB3-450E-8F77-16980EDF006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659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246509" cy="337106"/>
          </a:xfrm>
          <a:prstGeom prst="rect">
            <a:avLst/>
          </a:prstGeom>
        </p:spPr>
        <p:txBody>
          <a:bodyPr vert="horz" lIns="94494" tIns="47247" rIns="94494" bIns="4724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0863" y="1"/>
            <a:ext cx="4246509" cy="337106"/>
          </a:xfrm>
          <a:prstGeom prst="rect">
            <a:avLst/>
          </a:prstGeom>
        </p:spPr>
        <p:txBody>
          <a:bodyPr vert="horz" wrap="square" lIns="94494" tIns="47247" rIns="94494" bIns="472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3F8358A0-9CC0-4380-90BC-ED606CF5C7CD}" type="datetimeFigureOut">
              <a:rPr lang="fr-BE"/>
              <a:pPr>
                <a:defRPr/>
              </a:pPr>
              <a:t>11-09-24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14688" y="504825"/>
            <a:ext cx="3370262" cy="252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94" tIns="47247" rIns="94494" bIns="47247" rtlCol="0" anchor="ctr"/>
          <a:lstStyle/>
          <a:p>
            <a:pPr lvl="0"/>
            <a:endParaRPr lang="fr-B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964" y="3202506"/>
            <a:ext cx="7839710" cy="3033950"/>
          </a:xfrm>
          <a:prstGeom prst="rect">
            <a:avLst/>
          </a:prstGeom>
        </p:spPr>
        <p:txBody>
          <a:bodyPr vert="horz" lIns="94494" tIns="47247" rIns="94494" bIns="4724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r-B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03837"/>
            <a:ext cx="4246509" cy="337106"/>
          </a:xfrm>
          <a:prstGeom prst="rect">
            <a:avLst/>
          </a:prstGeom>
        </p:spPr>
        <p:txBody>
          <a:bodyPr vert="horz" lIns="94494" tIns="47247" rIns="94494" bIns="4724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0863" y="6403837"/>
            <a:ext cx="4246509" cy="337106"/>
          </a:xfrm>
          <a:prstGeom prst="rect">
            <a:avLst/>
          </a:prstGeom>
        </p:spPr>
        <p:txBody>
          <a:bodyPr vert="horz" wrap="square" lIns="94494" tIns="47247" rIns="94494" bIns="472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172456A4-3F09-41DF-A197-B8DA12E57570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9602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98204-A436-4A28-BD5D-4A088D410FF8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2F194-3511-4BA8-9D8C-3783310FE069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98991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25B61-648B-40F5-88C5-CF323D3BA7CF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60887-5E8B-4657-995D-462960B989EA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409191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8CEE8-DA0C-4AC4-B817-C9962BB37033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7924B-5678-4593-9285-50617F0C1D19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196859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D92B7-335C-4DCF-8D4C-7FFE55B9391C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3CA57-9042-4917-A6A8-1608FB4CE049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47419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BF87F-0BF0-439C-8BCD-0A1D4BBC084F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1B45C-7803-4260-9AA6-FD02C8A2C5ED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5891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1BBA4-F581-455D-A9A6-F1A0EAA0F182}" type="datetime1">
              <a:rPr lang="fr-BE" smtClean="0"/>
              <a:t>11-09-24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1D2D7-8B86-47AC-84E1-9FD6ADF90002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416516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17760-A062-4537-A97F-D281857E7C46}" type="datetime1">
              <a:rPr lang="fr-BE" smtClean="0"/>
              <a:t>11-09-24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93444-A80A-464B-B212-151A863FD61F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45957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10F31-F15C-4EB7-8929-52ABAB6B7A8F}" type="datetime1">
              <a:rPr lang="fr-BE" smtClean="0"/>
              <a:t>11-09-24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EE48-2FED-4843-8473-3D9960059FF3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126300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4B62B-A27A-4F88-98A8-18FAC2697CB1}" type="datetime1">
              <a:rPr lang="fr-BE" smtClean="0"/>
              <a:t>11-09-24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CC19E-FD4F-450F-8B91-BE967E064367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392164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09AAD-E278-439B-9D95-6A1F103091B2}" type="datetime1">
              <a:rPr lang="fr-BE" smtClean="0"/>
              <a:t>11-09-24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8917-A355-46DE-A0ED-B48CF88957E5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408487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0BE53-F25A-49EA-9D8E-E2AA1520E931}" type="datetime1">
              <a:rPr lang="fr-BE" smtClean="0"/>
              <a:t>11-09-24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D4A72-6B3C-420D-A3F0-903E74268E38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427534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fr-BE" altLang="fr-FR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9E8FCD8E-962F-470C-9F69-AC4398340AD2}" type="datetime1">
              <a:rPr lang="fr-BE" smtClean="0"/>
              <a:t>11-09-24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BE"/>
              <a:t>V,2023-4-FR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F6B453E1-F9FA-4411-BA81-AAFF2EFFE053}" type="slidenum">
              <a:rPr lang="fr-BE" altLang="en-US"/>
              <a:pPr>
                <a:defRPr/>
              </a:pPr>
              <a:t>‹#›</a:t>
            </a:fld>
            <a:endParaRPr lang="fr-B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aiace-general@ec.europa.eu" TargetMode="External"/><Relationship Id="rId2" Type="http://schemas.openxmlformats.org/officeDocument/2006/relationships/hyperlink" Target="mailto:aiace-int@ec.europa.eu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mailto:aiace-be@ec.europa.eu" TargetMode="External"/><Relationship Id="rId4" Type="http://schemas.openxmlformats.org/officeDocument/2006/relationships/hyperlink" Target="https://aiace-europa.e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4"/>
          <p:cNvSpPr txBox="1">
            <a:spLocks noChangeArrowheads="1"/>
          </p:cNvSpPr>
          <p:nvPr/>
        </p:nvSpPr>
        <p:spPr bwMode="auto">
          <a:xfrm>
            <a:off x="971550" y="1052513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5400" dirty="0">
                <a:latin typeface="Copperplate Gothic Bold" pitchFamily="34" charset="0"/>
              </a:rPr>
              <a:t>AIACE</a:t>
            </a:r>
          </a:p>
        </p:txBody>
      </p:sp>
      <p:pic>
        <p:nvPicPr>
          <p:cNvPr id="2051" name="Image 2" descr="logocouleursN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492375"/>
            <a:ext cx="3633787" cy="333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205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C052C41-2516-403C-A161-7FF5666B6DBC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fr-BE" altLang="fr-FR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625475" y="1657350"/>
            <a:ext cx="783431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Le STATUT du Personnel 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RCAM: la balance des revenus vs. dépenses. Vigilance requise.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assistance judiciaire et légale,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Helpdesk à BXL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fr-BE" altLang="fr-FR" sz="2400" dirty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fr-FR" sz="2400" dirty="0"/>
              <a:t>Des </a:t>
            </a:r>
            <a:r>
              <a:rPr lang="en-US" altLang="fr-FR" sz="2400" dirty="0" err="1"/>
              <a:t>représentants</a:t>
            </a:r>
            <a:r>
              <a:rPr lang="en-US" altLang="fr-FR" sz="2400" dirty="0"/>
              <a:t> de </a:t>
            </a:r>
            <a:r>
              <a:rPr lang="en-US" altLang="fr-FR" sz="2400" dirty="0" err="1"/>
              <a:t>l’AIACE</a:t>
            </a:r>
            <a:r>
              <a:rPr lang="en-US" altLang="fr-FR" sz="2400" dirty="0"/>
              <a:t> </a:t>
            </a:r>
            <a:r>
              <a:rPr lang="en-US" altLang="fr-FR" sz="2400" dirty="0" err="1"/>
              <a:t>siègent</a:t>
            </a:r>
            <a:r>
              <a:rPr lang="en-US" altLang="fr-FR" sz="2400" dirty="0"/>
              <a:t> au </a:t>
            </a:r>
            <a:r>
              <a:rPr lang="en-US" altLang="fr-FR" sz="2400" dirty="0" err="1"/>
              <a:t>Comité</a:t>
            </a:r>
            <a:r>
              <a:rPr lang="en-US" altLang="fr-FR" sz="2400" dirty="0"/>
              <a:t> du </a:t>
            </a:r>
            <a:r>
              <a:rPr lang="en-US" altLang="fr-FR" sz="2400" dirty="0" err="1"/>
              <a:t>Statut</a:t>
            </a:r>
            <a:r>
              <a:rPr lang="en-US" altLang="fr-FR" sz="2400" dirty="0"/>
              <a:t> et au CGAM. </a:t>
            </a:r>
            <a:r>
              <a:rPr lang="en-US" altLang="fr-FR" sz="2400" dirty="0" err="1"/>
              <a:t>Ils</a:t>
            </a:r>
            <a:r>
              <a:rPr lang="en-US" altLang="fr-FR" sz="2400" dirty="0"/>
              <a:t> </a:t>
            </a:r>
            <a:r>
              <a:rPr lang="en-US" altLang="fr-FR" sz="2400" dirty="0" err="1"/>
              <a:t>participent</a:t>
            </a:r>
            <a:r>
              <a:rPr lang="en-US" altLang="fr-FR" sz="2400" dirty="0"/>
              <a:t> aux </a:t>
            </a:r>
            <a:r>
              <a:rPr lang="en-US" altLang="fr-FR" sz="2400" dirty="0" err="1"/>
              <a:t>Groupes</a:t>
            </a:r>
            <a:r>
              <a:rPr lang="en-US" altLang="fr-FR" sz="2400" dirty="0"/>
              <a:t> Techniques </a:t>
            </a:r>
            <a:r>
              <a:rPr lang="en-US" altLang="fr-FR" sz="2400" dirty="0" err="1"/>
              <a:t>notamment</a:t>
            </a:r>
            <a:r>
              <a:rPr lang="en-US" altLang="fr-FR" sz="2400" dirty="0"/>
              <a:t> </a:t>
            </a:r>
            <a:r>
              <a:rPr lang="en-US" altLang="fr-FR" sz="2400" dirty="0" err="1"/>
              <a:t>Rémunérations</a:t>
            </a:r>
            <a:r>
              <a:rPr lang="en-US" altLang="fr-FR" sz="2400" dirty="0"/>
              <a:t>, à </a:t>
            </a:r>
            <a:r>
              <a:rPr lang="en-US" altLang="fr-FR" sz="2400" dirty="0" err="1"/>
              <a:t>côté</a:t>
            </a:r>
            <a:r>
              <a:rPr lang="en-US" altLang="fr-FR" sz="2400" dirty="0"/>
              <a:t> des </a:t>
            </a:r>
            <a:r>
              <a:rPr lang="en-US" altLang="fr-FR" sz="2400" dirty="0" err="1"/>
              <a:t>organisations</a:t>
            </a:r>
            <a:r>
              <a:rPr lang="en-US" altLang="fr-FR" sz="2400" dirty="0"/>
              <a:t> </a:t>
            </a:r>
            <a:r>
              <a:rPr lang="en-US" altLang="fr-FR" sz="2400" dirty="0" err="1"/>
              <a:t>syndicales</a:t>
            </a:r>
            <a:r>
              <a:rPr lang="en-US" altLang="fr-FR" sz="2400" dirty="0"/>
              <a:t> et </a:t>
            </a:r>
            <a:r>
              <a:rPr lang="en-US" altLang="fr-FR" sz="2400" dirty="0" err="1"/>
              <a:t>professionnelles</a:t>
            </a:r>
            <a:r>
              <a:rPr lang="en-US" altLang="fr-FR" sz="2400" dirty="0"/>
              <a:t>.</a:t>
            </a:r>
            <a:endParaRPr lang="fr-BE" altLang="fr-FR" sz="1800" dirty="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625475" y="765175"/>
            <a:ext cx="83391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>
                <a:latin typeface="Copperplate Gothic Bold" pitchFamily="34" charset="0"/>
              </a:rPr>
              <a:t>Défense des intérêts légitimes des pensionnés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V,2023-5-FR</a:t>
            </a:r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75CD310-7479-48FF-AFCF-1543B9CBAD93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539750" y="404813"/>
            <a:ext cx="72723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   </a:t>
            </a:r>
            <a:r>
              <a:rPr lang="fr-BE" altLang="fr-FR" sz="2800" b="1" dirty="0">
                <a:latin typeface="Copperplate Gothic Bold" panose="020E0705020206020404" pitchFamily="34" charset="0"/>
              </a:rPr>
              <a:t>Défense des intérêts légitimes des pensionnés</a:t>
            </a: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84213" y="1557338"/>
            <a:ext cx="806450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r-FR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/>
              <a:t>Les résultats des négociations en 2013-2014 catastrophiques et irréversibles pour le personnel actif:</a:t>
            </a:r>
            <a:endParaRPr lang="fr-FR" altLang="fr-FR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/>
              <a:t> </a:t>
            </a:r>
            <a:endParaRPr lang="fr-FR" altLang="fr-FR" sz="24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/>
              <a:t>Accroissement de l’âge de la retraite</a:t>
            </a:r>
            <a:endParaRPr lang="fr-FR" altLang="fr-FR" sz="24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/>
              <a:t>Une période de contribution à la retraite plus longue</a:t>
            </a:r>
            <a:endParaRPr lang="fr-FR" altLang="fr-FR" sz="24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/>
              <a:t>Durée hebdomadaire du travail étendue</a:t>
            </a:r>
            <a:endParaRPr lang="fr-FR" altLang="fr-FR" sz="24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/>
              <a:t>Réintroduction et accroissement de la contribution spéciale</a:t>
            </a:r>
            <a:endParaRPr lang="fr-FR" altLang="fr-FR" sz="24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/>
              <a:t>Reduction </a:t>
            </a:r>
            <a:r>
              <a:rPr lang="fr-BE" altLang="fr-FR" sz="2400"/>
              <a:t>d’une série de droits et avantages sociaux</a:t>
            </a:r>
            <a:endParaRPr lang="fr-FR" altLang="fr-FR" sz="24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/>
              <a:t>limitation sérieuse des perspectives de carrière.</a:t>
            </a:r>
            <a:endParaRPr lang="fr-FR" altLang="fr-FR" sz="24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1434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EB29BCB-6229-4F18-9486-43FDB668ADC8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684213" y="1412875"/>
            <a:ext cx="820896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A </a:t>
            </a:r>
            <a:r>
              <a:rPr lang="en-GB" altLang="fr-FR" sz="2400" dirty="0" err="1"/>
              <a:t>l’opposé</a:t>
            </a:r>
            <a:r>
              <a:rPr lang="en-GB" altLang="fr-FR" sz="2400" dirty="0"/>
              <a:t>, les </a:t>
            </a:r>
            <a:r>
              <a:rPr lang="en-GB" altLang="fr-FR" sz="2400" dirty="0" err="1"/>
              <a:t>pensionnés</a:t>
            </a:r>
            <a:r>
              <a:rPr lang="en-GB" altLang="fr-FR" sz="2400" dirty="0"/>
              <a:t> “</a:t>
            </a:r>
            <a:r>
              <a:rPr lang="en-GB" altLang="fr-FR" sz="2400" dirty="0" err="1"/>
              <a:t>s’en</a:t>
            </a:r>
            <a:r>
              <a:rPr lang="en-GB" altLang="fr-FR" sz="2400" dirty="0"/>
              <a:t> </a:t>
            </a:r>
            <a:r>
              <a:rPr lang="en-GB" altLang="fr-FR" sz="2400" dirty="0" err="1"/>
              <a:t>sortent</a:t>
            </a:r>
            <a:r>
              <a:rPr lang="en-GB" altLang="fr-FR" sz="2400" dirty="0"/>
              <a:t> beaucoup </a:t>
            </a:r>
            <a:r>
              <a:rPr lang="en-GB" altLang="fr-FR" sz="2400" dirty="0" err="1"/>
              <a:t>mieux</a:t>
            </a:r>
            <a:r>
              <a:rPr lang="en-GB" altLang="fr-FR" sz="2400" dirty="0"/>
              <a:t>” :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 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 Sécurisation des droits acquis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/>
              <a:t> </a:t>
            </a:r>
            <a:r>
              <a:rPr lang="en-GB" altLang="fr-FR" sz="2400" dirty="0" err="1"/>
              <a:t>Paiement</a:t>
            </a:r>
            <a:r>
              <a:rPr lang="en-GB" altLang="fr-FR" sz="2400" dirty="0"/>
              <a:t> des pensions </a:t>
            </a:r>
            <a:r>
              <a:rPr lang="en-GB" altLang="fr-FR" sz="2400" dirty="0" err="1"/>
              <a:t>sécurisé</a:t>
            </a:r>
            <a:r>
              <a:rPr lang="en-GB" altLang="fr-FR" sz="2400" dirty="0"/>
              <a:t> grâce au fond « </a:t>
            </a:r>
            <a:r>
              <a:rPr lang="en-GB" altLang="fr-FR" sz="2400" dirty="0" err="1"/>
              <a:t>notionnel</a:t>
            </a:r>
            <a:r>
              <a:rPr lang="en-GB" altLang="fr-FR" sz="2400" dirty="0"/>
              <a:t> »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BE" altLang="fr-FR" sz="2400" dirty="0"/>
              <a:t> Pas de contribution spéciale (déjà payée durant la carrière active!)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 </a:t>
            </a:r>
            <a:endParaRPr lang="fr-FR" altLang="fr-F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80300D7-501E-4CF1-BAB8-4172EA302040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fr-BE" altLang="fr-FR" sz="1200">
              <a:solidFill>
                <a:srgbClr val="898989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0086EB8-C32B-BF6A-1655-2C7188CB2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4813"/>
            <a:ext cx="72723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   </a:t>
            </a:r>
            <a:r>
              <a:rPr lang="fr-BE" altLang="fr-FR" sz="2800" b="1" dirty="0">
                <a:latin typeface="Copperplate Gothic Bold" panose="020E0705020206020404" pitchFamily="34" charset="0"/>
              </a:rPr>
              <a:t>Défense des intérêts légitimes des pensionnés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827088" y="1557338"/>
            <a:ext cx="691356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Nouvelle </a:t>
            </a:r>
            <a:r>
              <a:rPr lang="en-GB" altLang="fr-FR" sz="2400" dirty="0" err="1"/>
              <a:t>méthode</a:t>
            </a:r>
            <a:r>
              <a:rPr lang="en-GB" altLang="fr-FR" sz="2400" dirty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fr-FR" sz="2400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u="sng" dirty="0" err="1"/>
              <a:t>Automatique</a:t>
            </a:r>
            <a:r>
              <a:rPr lang="en-GB" altLang="fr-FR" sz="2400" dirty="0"/>
              <a:t> </a:t>
            </a:r>
            <a:r>
              <a:rPr lang="en-GB" altLang="fr-FR" sz="2400" dirty="0" err="1"/>
              <a:t>jusque</a:t>
            </a:r>
            <a:r>
              <a:rPr lang="en-GB" altLang="fr-FR" sz="2400" dirty="0"/>
              <a:t> 2023, entrée en </a:t>
            </a:r>
            <a:r>
              <a:rPr lang="en-GB" altLang="fr-FR" sz="2400" dirty="0" err="1"/>
              <a:t>vigueur</a:t>
            </a:r>
            <a:r>
              <a:rPr lang="en-GB" altLang="fr-FR" sz="2400" dirty="0"/>
              <a:t> au 1</a:t>
            </a:r>
            <a:r>
              <a:rPr lang="en-GB" altLang="fr-FR" sz="2400" baseline="30000" dirty="0"/>
              <a:t> </a:t>
            </a:r>
            <a:r>
              <a:rPr lang="en-GB" altLang="fr-FR" sz="2400" dirty="0"/>
              <a:t>Janvier 2014, mise en oeuvre </a:t>
            </a:r>
            <a:r>
              <a:rPr lang="en-GB" altLang="fr-FR" sz="2400" dirty="0" err="1"/>
              <a:t>postposée</a:t>
            </a:r>
            <a:r>
              <a:rPr lang="en-GB" altLang="fr-FR" sz="2400" dirty="0"/>
              <a:t> à </a:t>
            </a:r>
            <a:r>
              <a:rPr lang="en-GB" altLang="fr-FR" sz="2400" dirty="0" err="1"/>
              <a:t>Juillet</a:t>
            </a:r>
            <a:r>
              <a:rPr lang="en-GB" altLang="fr-FR" sz="2400" dirty="0"/>
              <a:t> 2015 (effective </a:t>
            </a:r>
            <a:r>
              <a:rPr lang="en-GB" altLang="fr-FR" sz="2400" dirty="0" err="1"/>
              <a:t>Décembre</a:t>
            </a:r>
            <a:r>
              <a:rPr lang="en-GB" altLang="fr-FR" sz="2400" dirty="0"/>
              <a:t>).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fr-FR" sz="2400" dirty="0"/>
              <a:t>Elle </a:t>
            </a:r>
            <a:r>
              <a:rPr lang="en-GB" altLang="fr-FR" sz="2400" dirty="0" err="1"/>
              <a:t>est</a:t>
            </a:r>
            <a:r>
              <a:rPr lang="en-GB" altLang="fr-FR" sz="2400" dirty="0"/>
              <a:t> </a:t>
            </a:r>
            <a:r>
              <a:rPr lang="en-GB" altLang="fr-FR" sz="2400" dirty="0" err="1"/>
              <a:t>reconductible</a:t>
            </a:r>
            <a:r>
              <a:rPr lang="en-GB" altLang="fr-FR" sz="2400" dirty="0"/>
              <a:t> </a:t>
            </a:r>
            <a:r>
              <a:rPr lang="en-GB" altLang="fr-FR" sz="2400" dirty="0" err="1"/>
              <a:t>automatiquement</a:t>
            </a:r>
            <a:r>
              <a:rPr lang="en-GB" altLang="fr-FR" sz="2400" dirty="0"/>
              <a:t> </a:t>
            </a:r>
            <a:r>
              <a:rPr lang="en-GB" altLang="fr-FR" sz="2400" dirty="0" err="1"/>
              <a:t>sauf</a:t>
            </a:r>
            <a:r>
              <a:rPr lang="en-GB" altLang="fr-FR" sz="2400" dirty="0"/>
              <a:t> </a:t>
            </a:r>
            <a:r>
              <a:rPr lang="en-GB" altLang="fr-FR" sz="2400" dirty="0" err="1"/>
              <a:t>si</a:t>
            </a:r>
            <a:r>
              <a:rPr lang="en-GB" altLang="fr-FR" sz="2400" dirty="0"/>
              <a:t> </a:t>
            </a:r>
            <a:r>
              <a:rPr lang="en-GB" altLang="fr-FR" sz="2400" dirty="0" err="1"/>
              <a:t>une</a:t>
            </a:r>
            <a:r>
              <a:rPr lang="en-GB" altLang="fr-FR" sz="2400" dirty="0"/>
              <a:t> des parties </a:t>
            </a:r>
            <a:r>
              <a:rPr lang="en-GB" altLang="fr-FR" sz="2400" dirty="0" err="1"/>
              <a:t>demande</a:t>
            </a:r>
            <a:r>
              <a:rPr lang="en-GB" altLang="fr-FR" sz="2400" dirty="0"/>
              <a:t> la modification.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fr-FR" altLang="fr-FR" sz="2400" dirty="0"/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>
                <a:solidFill>
                  <a:srgbClr val="FF0000"/>
                </a:solidFill>
              </a:rPr>
              <a:t> </a:t>
            </a:r>
            <a:r>
              <a:rPr lang="en-GB" altLang="fr-FR" sz="2400" dirty="0" err="1">
                <a:solidFill>
                  <a:srgbClr val="FF0000"/>
                </a:solidFill>
              </a:rPr>
              <a:t>Parallélisme</a:t>
            </a:r>
            <a:r>
              <a:rPr lang="en-GB" altLang="fr-FR" sz="2400" dirty="0">
                <a:solidFill>
                  <a:srgbClr val="FF0000"/>
                </a:solidFill>
              </a:rPr>
              <a:t> </a:t>
            </a:r>
            <a:r>
              <a:rPr lang="en-GB" altLang="fr-FR" sz="2400" dirty="0" err="1">
                <a:solidFill>
                  <a:srgbClr val="FF0000"/>
                </a:solidFill>
              </a:rPr>
              <a:t>garanti</a:t>
            </a:r>
            <a:r>
              <a:rPr lang="en-GB" altLang="fr-FR" sz="2400" dirty="0">
                <a:solidFill>
                  <a:srgbClr val="FF0000"/>
                </a:solidFill>
              </a:rPr>
              <a:t> entre les </a:t>
            </a:r>
            <a:r>
              <a:rPr lang="en-GB" altLang="fr-FR" sz="2400" dirty="0" err="1">
                <a:solidFill>
                  <a:srgbClr val="FF0000"/>
                </a:solidFill>
              </a:rPr>
              <a:t>salaires</a:t>
            </a:r>
            <a:r>
              <a:rPr lang="en-GB" altLang="fr-FR" sz="2400" dirty="0">
                <a:solidFill>
                  <a:srgbClr val="FF0000"/>
                </a:solidFill>
              </a:rPr>
              <a:t> et les pensions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fr-FR" altLang="fr-FR" sz="24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fr-FR" sz="2400" dirty="0" err="1"/>
              <a:t>Rôle</a:t>
            </a:r>
            <a:r>
              <a:rPr lang="en-GB" altLang="fr-FR" sz="2400" dirty="0"/>
              <a:t> crucial de </a:t>
            </a:r>
            <a:r>
              <a:rPr lang="en-GB" altLang="fr-FR" sz="2400" dirty="0" err="1"/>
              <a:t>l’AIACE</a:t>
            </a:r>
            <a:r>
              <a:rPr lang="en-GB" altLang="fr-FR" sz="2400" dirty="0"/>
              <a:t> ( le </a:t>
            </a:r>
            <a:r>
              <a:rPr lang="en-GB" altLang="fr-FR" sz="2400" dirty="0" err="1"/>
              <a:t>regretté</a:t>
            </a:r>
            <a:r>
              <a:rPr lang="en-GB" altLang="fr-FR" sz="2400" dirty="0"/>
              <a:t> Ludwig Schubert,  Pierre Blanchard et Martin Clegg)</a:t>
            </a:r>
            <a:endParaRPr lang="fr-FR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400" dirty="0"/>
              <a:t> </a:t>
            </a:r>
            <a:endParaRPr lang="fr-FR" altLang="fr-F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773958-462F-4FFA-8A35-0240F200CFED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fr-BE" altLang="fr-FR" sz="1200">
              <a:solidFill>
                <a:srgbClr val="898989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D1689F5-F885-9D99-9379-B0E708AAA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4813"/>
            <a:ext cx="72723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   </a:t>
            </a:r>
            <a:r>
              <a:rPr lang="fr-BE" altLang="fr-FR" sz="2800" b="1" dirty="0">
                <a:latin typeface="Copperplate Gothic Bold" panose="020E0705020206020404" pitchFamily="34" charset="0"/>
              </a:rPr>
              <a:t>Défense des intérêts légitimes des pensionnés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1"/>
          <p:cNvSpPr txBox="1">
            <a:spLocks noChangeArrowheads="1"/>
          </p:cNvSpPr>
          <p:nvPr/>
        </p:nvSpPr>
        <p:spPr bwMode="auto">
          <a:xfrm>
            <a:off x="338138" y="692150"/>
            <a:ext cx="86407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>
                <a:latin typeface="Copperplate Gothic Bold" pitchFamily="34" charset="0"/>
              </a:rPr>
              <a:t>			</a:t>
            </a:r>
            <a:r>
              <a:rPr lang="fr-BE" altLang="fr-FR" sz="2800" b="1" dirty="0">
                <a:latin typeface="Copperplate Gothic Bold" panose="020E07050202060204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Autres</a:t>
            </a:r>
            <a:r>
              <a:rPr lang="fr-BE" altLang="fr-FR" sz="2800" b="1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2800" b="1" dirty="0">
                <a:latin typeface="Copperplate Gothic Bold" panose="020E07050202060204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54038" y="1773238"/>
            <a:ext cx="8194675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latin typeface="+mn-lt"/>
                <a:ea typeface="+mn-ea"/>
                <a:cs typeface="+mn-cs"/>
              </a:rPr>
              <a:t>L’information des pensionnés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Le bulletin trimestriel VOX envoyé à </a:t>
            </a:r>
            <a:r>
              <a:rPr lang="fr-BE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tous</a:t>
            </a:r>
            <a:r>
              <a:rPr lang="fr-BE" sz="2400" dirty="0">
                <a:latin typeface="+mn-lt"/>
                <a:ea typeface="+mn-ea"/>
                <a:cs typeface="+mn-cs"/>
              </a:rPr>
              <a:t> les membres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Les bulletins nationaux comprennent des infos administratives et locales; les sections envoient les infos via email aux 90% qui ont donné une adresse.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MyIntraComm (accès via le compte EU Login)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Team </a:t>
            </a:r>
            <a:r>
              <a:rPr lang="fr-BE" sz="2400" dirty="0" err="1">
                <a:latin typeface="+mn-lt"/>
                <a:ea typeface="+mn-ea"/>
                <a:cs typeface="+mn-cs"/>
              </a:rPr>
              <a:t>after</a:t>
            </a:r>
            <a:r>
              <a:rPr lang="fr-BE" sz="2400" dirty="0">
                <a:latin typeface="+mn-lt"/>
                <a:ea typeface="+mn-ea"/>
                <a:cs typeface="+mn-cs"/>
              </a:rPr>
              <a:t> EC, pour les pensionnés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RCAM « en ligne »: indispensables, un navigateur, un scanner, un </a:t>
            </a:r>
            <a:r>
              <a:rPr lang="fr-BE" sz="2400" dirty="0" err="1">
                <a:latin typeface="+mn-lt"/>
                <a:ea typeface="+mn-ea"/>
                <a:cs typeface="+mn-cs"/>
              </a:rPr>
              <a:t>n°de</a:t>
            </a:r>
            <a:r>
              <a:rPr lang="fr-BE" sz="2400" dirty="0">
                <a:latin typeface="+mn-lt"/>
                <a:ea typeface="+mn-ea"/>
                <a:cs typeface="+mn-cs"/>
              </a:rPr>
              <a:t> GSM ou un smartphone avec une app.</a:t>
            </a:r>
            <a:endParaRPr lang="fr-BE" dirty="0">
              <a:latin typeface="+mn-lt"/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B7C2070-C309-428A-BB38-909B5134EDD2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1"/>
          <p:cNvSpPr txBox="1">
            <a:spLocks noChangeArrowheads="1"/>
          </p:cNvSpPr>
          <p:nvPr/>
        </p:nvSpPr>
        <p:spPr bwMode="auto">
          <a:xfrm>
            <a:off x="1692275" y="692150"/>
            <a:ext cx="46085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>
                <a:latin typeface="Copperplate Gothic Bold" pitchFamily="34" charset="0"/>
              </a:rPr>
              <a:t>	</a:t>
            </a:r>
            <a:r>
              <a:rPr lang="fr-BE" altLang="fr-FR" sz="2800" b="1" dirty="0">
                <a:latin typeface="Copperplate Gothic Bold" pitchFamily="34" charset="0"/>
              </a:rPr>
              <a:t>Autres</a:t>
            </a:r>
            <a:r>
              <a:rPr lang="fr-BE" altLang="fr-FR" sz="2400" b="1" dirty="0">
                <a:latin typeface="Copperplate Gothic Bold" pitchFamily="34" charset="0"/>
              </a:rPr>
              <a:t>  </a:t>
            </a:r>
            <a:r>
              <a:rPr lang="fr-BE" altLang="fr-FR" sz="2800" b="1" dirty="0">
                <a:latin typeface="Copperplate Gothic Bold" panose="020E07050202060204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54038" y="1773238"/>
            <a:ext cx="8339137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latin typeface="+mn-lt"/>
                <a:ea typeface="+mn-ea"/>
                <a:cs typeface="+mn-cs"/>
              </a:rPr>
              <a:t>Promouvoir les  actions de solidarité et d’entraide mutuelle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Assiste la Commission dans l’identification des zones de difficultés et de besoin d’assistance (enquêtes d’opinion). Rencontre avec des professionnels pour trouver des solutions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     ( juristes, fiscalistes, helpdesk).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activités de volontariat: visites aux personnes âgées en état de dépendance, visites des seigneuries, Helpdesk, secrétariat, traductions, présentations aux séminaires </a:t>
            </a:r>
            <a:r>
              <a:rPr lang="fr-BE" sz="2400" b="1" dirty="0">
                <a:solidFill>
                  <a:srgbClr val="00B050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</a:t>
            </a:r>
            <a:r>
              <a:rPr lang="fr-BE" sz="2400" dirty="0">
                <a:latin typeface="+mn-lt"/>
                <a:ea typeface="+mn-ea"/>
                <a:cs typeface="+mn-cs"/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Membre du Groupe de travail Amiante (EC, service médical, Cancer Support Group et AIACE, ces deux derniers en partenariat depuis 2013)</a:t>
            </a:r>
            <a:endParaRPr lang="fr-BE" dirty="0">
              <a:latin typeface="+mn-lt"/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5CAF8DD-1B41-4BFB-AE09-0FF9C3BBCD0A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8243888" y="1028700"/>
            <a:ext cx="144462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</p:txBody>
      </p:sp>
      <p:sp>
        <p:nvSpPr>
          <p:cNvPr id="3" name="Rectangle 2"/>
          <p:cNvSpPr/>
          <p:nvPr/>
        </p:nvSpPr>
        <p:spPr>
          <a:xfrm>
            <a:off x="827088" y="1028700"/>
            <a:ext cx="8066087" cy="443198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latin typeface="+mn-lt"/>
                <a:ea typeface="+mn-ea"/>
                <a:cs typeface="+mn-cs"/>
              </a:rPr>
              <a:t>Contacts entre les  membres en fonction de la taille de la section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2400" b="1" dirty="0">
              <a:latin typeface="+mn-lt"/>
              <a:ea typeface="+mn-ea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>
                <a:latin typeface="+mn-lt"/>
                <a:ea typeface="+mn-ea"/>
                <a:cs typeface="+mn-cs"/>
              </a:rPr>
              <a:t>Conférences, thés littéraires, voyages (</a:t>
            </a:r>
            <a:r>
              <a:rPr lang="fr-BE" sz="24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beaucoup! </a:t>
            </a:r>
            <a:r>
              <a:rPr lang="fr-BE" sz="2400" b="1" dirty="0">
                <a:solidFill>
                  <a:srgbClr val="00B050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</a:t>
            </a:r>
            <a:r>
              <a:rPr lang="fr-BE" sz="2400" dirty="0">
                <a:latin typeface="+mn-lt"/>
                <a:ea typeface="+mn-ea"/>
                <a:cs typeface="+mn-cs"/>
                <a:sym typeface="Wingdings" panose="05000000000000000000" pitchFamily="2" charset="2"/>
              </a:rPr>
              <a:t>)</a:t>
            </a:r>
            <a:r>
              <a:rPr lang="fr-BE" sz="2400" dirty="0">
                <a:latin typeface="+mn-lt"/>
                <a:ea typeface="+mn-ea"/>
                <a:cs typeface="+mn-cs"/>
              </a:rPr>
              <a:t>, excursions, visites d’expositions et de musées, balades,…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endParaRPr lang="fr-BE" sz="2400" dirty="0">
              <a:latin typeface="+mn-lt"/>
              <a:ea typeface="+mn-ea"/>
              <a:cs typeface="Calibri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fr-BE" sz="24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Beaucoup de membres sont actifs dans les cercles de loisirs: tous sont accessibles aux pensionnés et leurs familles, i.e. bridge, gym, danse, et bien plus encore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endParaRPr lang="fr-BE" sz="24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fr-BE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194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A6A1AF6-49A3-47B8-9875-9E065D0814D8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fr-BE" altLang="fr-FR" sz="1200">
              <a:solidFill>
                <a:srgbClr val="898989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2A3FCE5-C060-FCA9-278D-480325D10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4813"/>
            <a:ext cx="7272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   </a:t>
            </a:r>
            <a:r>
              <a:rPr lang="fr-BE" altLang="fr-FR" sz="2800" b="1" dirty="0">
                <a:latin typeface="Copperplate Gothic Bold" panose="020E0705020206020404" pitchFamily="34" charset="0"/>
              </a:rPr>
              <a:t>AUTRES ACTIONS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1"/>
          <p:cNvSpPr txBox="1">
            <a:spLocks noChangeArrowheads="1"/>
          </p:cNvSpPr>
          <p:nvPr/>
        </p:nvSpPr>
        <p:spPr bwMode="auto">
          <a:xfrm>
            <a:off x="250825" y="1947604"/>
            <a:ext cx="86423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Besoin de nouveaux volontaires (fatigue, âge), des tas de champs d’activité :   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Visites aux personnes en état de dépendance, 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Assistance à la relation avec l’administration  (RCAM, PMO), 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fr-BE" altLang="fr-FR" sz="2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Traductions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Formation à l’utilisation de la bureautique (Internet, tablettes et smartphones) ,</a:t>
            </a: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Présentation  aux séminaires de préparation à la retraite </a:t>
            </a:r>
            <a:r>
              <a:rPr lang="fr-BE" sz="2400" b="1" dirty="0">
                <a:solidFill>
                  <a:srgbClr val="00B050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</a:t>
            </a:r>
            <a:endParaRPr lang="fr-BE" altLang="fr-FR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« Espace  seniors » : </a:t>
            </a:r>
            <a:r>
              <a:rPr lang="fr-BE" altLang="fr-FR" sz="2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105 avenue des Nerviens, 00/038, 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fr-BE" altLang="fr-FR" sz="2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bureau, le téléphone, 4 </a:t>
            </a:r>
            <a:r>
              <a:rPr lang="fr-BE" altLang="fr-FR" sz="2400" dirty="0" err="1">
                <a:ea typeface="Calibri" panose="020F0502020204030204" pitchFamily="34" charset="0"/>
                <a:cs typeface="Calibri" panose="020F0502020204030204" pitchFamily="34" charset="0"/>
              </a:rPr>
              <a:t>PCs</a:t>
            </a:r>
            <a:r>
              <a:rPr lang="fr-BE" altLang="fr-FR" sz="2400" dirty="0">
                <a:ea typeface="Calibri" panose="020F0502020204030204" pitchFamily="34" charset="0"/>
                <a:cs typeface="Calibri" panose="020F0502020204030204" pitchFamily="34" charset="0"/>
              </a:rPr>
              <a:t>, salle de réunion, </a:t>
            </a:r>
          </a:p>
          <a:p>
            <a:pPr marL="342900" indent="-342900" eaLnBrk="1" hangingPunct="1">
              <a:spcBef>
                <a:spcPct val="0"/>
              </a:spcBef>
            </a:pPr>
            <a:endParaRPr lang="fr-BE" altLang="fr-FR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endParaRPr lang="fr-BE" altLang="fr-FR" sz="2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403350" y="692150"/>
            <a:ext cx="60483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dirty="0">
                <a:latin typeface="Copperplate Gothic Bold" pitchFamily="34" charset="0"/>
              </a:rPr>
              <a:t>La base de notre action: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dirty="0">
                <a:latin typeface="Copperplate Gothic Bold" pitchFamily="34" charset="0"/>
              </a:rPr>
              <a:t>Le volontariat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CD34F4-1210-4CD4-80F3-7026B82421E0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ctrTitle"/>
          </p:nvPr>
        </p:nvSpPr>
        <p:spPr>
          <a:xfrm>
            <a:off x="1187450" y="981075"/>
            <a:ext cx="6858000" cy="1800225"/>
          </a:xfrm>
        </p:spPr>
        <p:txBody>
          <a:bodyPr/>
          <a:lstStyle/>
          <a:p>
            <a:r>
              <a:rPr lang="fr-FR" altLang="en-US" sz="2400" b="1" dirty="0">
                <a:latin typeface="Copperplate Gothic Bold" panose="020E0705020206020404" pitchFamily="34" charset="0"/>
              </a:rPr>
              <a:t>LES ASSURANCES SPECIFIQUEMENT DESTINEES AUX PENSIONNES, PROPOSEES PAR L’AIACE</a:t>
            </a:r>
            <a:endParaRPr lang="en-GB" altLang="en-US" sz="2400" b="1" dirty="0">
              <a:latin typeface="Copperplate Gothic Bold" panose="020E0705020206020404" pitchFamily="34" charset="0"/>
            </a:endParaRPr>
          </a:p>
        </p:txBody>
      </p:sp>
      <p:sp>
        <p:nvSpPr>
          <p:cNvPr id="21507" name="Ondertitel 2"/>
          <p:cNvSpPr>
            <a:spLocks noGrp="1"/>
          </p:cNvSpPr>
          <p:nvPr>
            <p:ph type="subTitle" idx="1"/>
          </p:nvPr>
        </p:nvSpPr>
        <p:spPr>
          <a:xfrm>
            <a:off x="1371600" y="3068638"/>
            <a:ext cx="7016824" cy="2880642"/>
          </a:xfrm>
        </p:spPr>
        <p:txBody>
          <a:bodyPr/>
          <a:lstStyle/>
          <a:p>
            <a:pPr algn="just"/>
            <a:r>
              <a:rPr lang="en-GB" altLang="fr-FR" sz="2400" dirty="0">
                <a:solidFill>
                  <a:schemeClr val="tx1"/>
                </a:solidFill>
              </a:rPr>
              <a:t>A la pension, la couverture accidents et </a:t>
            </a:r>
            <a:r>
              <a:rPr lang="en-GB" altLang="fr-FR" sz="2400" dirty="0" err="1">
                <a:solidFill>
                  <a:schemeClr val="tx1"/>
                </a:solidFill>
              </a:rPr>
              <a:t>invalidité</a:t>
            </a:r>
            <a:r>
              <a:rPr lang="en-GB" altLang="fr-FR" sz="2400" dirty="0">
                <a:solidFill>
                  <a:schemeClr val="tx1"/>
                </a:solidFill>
              </a:rPr>
              <a:t> CESSE (</a:t>
            </a:r>
            <a:r>
              <a:rPr lang="en-GB" altLang="fr-FR" sz="2400" dirty="0" err="1">
                <a:solidFill>
                  <a:schemeClr val="tx1"/>
                </a:solidFill>
              </a:rPr>
              <a:t>l’article</a:t>
            </a:r>
            <a:r>
              <a:rPr lang="en-GB" altLang="fr-FR" sz="2400">
                <a:solidFill>
                  <a:schemeClr val="tx1"/>
                </a:solidFill>
              </a:rPr>
              <a:t> 72 §3 </a:t>
            </a:r>
            <a:r>
              <a:rPr lang="en-GB" altLang="fr-FR" sz="2400" dirty="0">
                <a:solidFill>
                  <a:schemeClr val="tx1"/>
                </a:solidFill>
              </a:rPr>
              <a:t>du </a:t>
            </a:r>
            <a:r>
              <a:rPr lang="en-GB" altLang="fr-FR" sz="2400" dirty="0" err="1">
                <a:solidFill>
                  <a:schemeClr val="tx1"/>
                </a:solidFill>
              </a:rPr>
              <a:t>Statut</a:t>
            </a:r>
            <a:r>
              <a:rPr lang="en-GB" altLang="fr-FR" sz="24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en-GB" altLang="fr-FR" sz="24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GB" altLang="fr-FR" sz="2400" dirty="0">
                <a:solidFill>
                  <a:schemeClr val="tx1"/>
                </a:solidFill>
              </a:rPr>
              <a:t>Ce </a:t>
            </a:r>
            <a:r>
              <a:rPr lang="en-GB" altLang="fr-FR" sz="2400" dirty="0" err="1">
                <a:solidFill>
                  <a:schemeClr val="tx1"/>
                </a:solidFill>
              </a:rPr>
              <a:t>constat</a:t>
            </a:r>
            <a:r>
              <a:rPr lang="en-GB" altLang="fr-FR" sz="2400" dirty="0">
                <a:solidFill>
                  <a:schemeClr val="tx1"/>
                </a:solidFill>
              </a:rPr>
              <a:t> </a:t>
            </a:r>
            <a:r>
              <a:rPr lang="en-GB" altLang="fr-FR" sz="2400" dirty="0" err="1">
                <a:solidFill>
                  <a:schemeClr val="tx1"/>
                </a:solidFill>
              </a:rPr>
              <a:t>avait</a:t>
            </a:r>
            <a:r>
              <a:rPr lang="en-GB" altLang="fr-FR" sz="2400" dirty="0">
                <a:solidFill>
                  <a:schemeClr val="tx1"/>
                </a:solidFill>
              </a:rPr>
              <a:t> </a:t>
            </a:r>
            <a:r>
              <a:rPr lang="en-GB" altLang="fr-FR" sz="2400" dirty="0" err="1">
                <a:solidFill>
                  <a:schemeClr val="tx1"/>
                </a:solidFill>
              </a:rPr>
              <a:t>incité</a:t>
            </a:r>
            <a:r>
              <a:rPr lang="en-GB" altLang="fr-FR" sz="2400" dirty="0">
                <a:solidFill>
                  <a:schemeClr val="tx1"/>
                </a:solidFill>
              </a:rPr>
              <a:t> </a:t>
            </a:r>
            <a:r>
              <a:rPr lang="en-GB" altLang="fr-FR" sz="2400" dirty="0" err="1">
                <a:solidFill>
                  <a:schemeClr val="tx1"/>
                </a:solidFill>
              </a:rPr>
              <a:t>l’AIACE</a:t>
            </a:r>
            <a:r>
              <a:rPr lang="en-GB" altLang="fr-FR" sz="2400" dirty="0">
                <a:solidFill>
                  <a:schemeClr val="tx1"/>
                </a:solidFill>
              </a:rPr>
              <a:t>, déjà en 1994, à signer avec la </a:t>
            </a:r>
            <a:r>
              <a:rPr lang="en-GB" altLang="fr-FR" sz="2400" dirty="0" err="1">
                <a:solidFill>
                  <a:schemeClr val="tx1"/>
                </a:solidFill>
              </a:rPr>
              <a:t>compagnie</a:t>
            </a:r>
            <a:r>
              <a:rPr lang="en-GB" altLang="fr-FR" sz="2400" dirty="0">
                <a:solidFill>
                  <a:schemeClr val="tx1"/>
                </a:solidFill>
              </a:rPr>
              <a:t> CIGNA  un </a:t>
            </a:r>
            <a:r>
              <a:rPr lang="en-GB" altLang="fr-FR" sz="2400" dirty="0" err="1">
                <a:solidFill>
                  <a:schemeClr val="tx1"/>
                </a:solidFill>
              </a:rPr>
              <a:t>contrat</a:t>
            </a:r>
            <a:r>
              <a:rPr lang="en-GB" altLang="fr-FR" sz="2400" dirty="0">
                <a:solidFill>
                  <a:schemeClr val="tx1"/>
                </a:solidFill>
              </a:rPr>
              <a:t>  </a:t>
            </a:r>
            <a:r>
              <a:rPr lang="en-GB" altLang="fr-FR" sz="2400" dirty="0" err="1">
                <a:solidFill>
                  <a:schemeClr val="tx1"/>
                </a:solidFill>
              </a:rPr>
              <a:t>d’assurance</a:t>
            </a:r>
            <a:r>
              <a:rPr lang="en-GB" altLang="fr-FR" sz="2400" dirty="0">
                <a:solidFill>
                  <a:schemeClr val="tx1"/>
                </a:solidFill>
              </a:rPr>
              <a:t> </a:t>
            </a:r>
            <a:r>
              <a:rPr lang="en-GB" altLang="fr-FR" sz="2400" dirty="0" err="1">
                <a:solidFill>
                  <a:schemeClr val="tx1"/>
                </a:solidFill>
              </a:rPr>
              <a:t>dit</a:t>
            </a:r>
            <a:r>
              <a:rPr lang="en-GB" altLang="fr-FR" sz="2400" dirty="0">
                <a:solidFill>
                  <a:schemeClr val="tx1"/>
                </a:solidFill>
              </a:rPr>
              <a:t> “</a:t>
            </a:r>
            <a:r>
              <a:rPr lang="fr-FR" altLang="fr-FR" sz="2400" dirty="0">
                <a:solidFill>
                  <a:schemeClr val="tx1"/>
                </a:solidFill>
              </a:rPr>
              <a:t>ACCIDENTS</a:t>
            </a:r>
            <a:r>
              <a:rPr lang="en-GB" altLang="fr-FR" sz="2400" dirty="0">
                <a:solidFill>
                  <a:schemeClr val="tx1"/>
                </a:solidFill>
              </a:rPr>
              <a:t>”, </a:t>
            </a:r>
            <a:r>
              <a:rPr lang="en-GB" altLang="fr-FR" sz="2400" dirty="0" err="1">
                <a:solidFill>
                  <a:schemeClr val="tx1"/>
                </a:solidFill>
              </a:rPr>
              <a:t>puis</a:t>
            </a:r>
            <a:r>
              <a:rPr lang="en-GB" altLang="fr-FR" sz="2400" dirty="0">
                <a:solidFill>
                  <a:schemeClr val="tx1"/>
                </a:solidFill>
              </a:rPr>
              <a:t> un </a:t>
            </a:r>
            <a:r>
              <a:rPr lang="en-GB" altLang="fr-FR" sz="2400" dirty="0" err="1">
                <a:solidFill>
                  <a:schemeClr val="tx1"/>
                </a:solidFill>
              </a:rPr>
              <a:t>contrat</a:t>
            </a:r>
            <a:r>
              <a:rPr lang="en-GB" altLang="fr-FR" sz="2400" dirty="0">
                <a:solidFill>
                  <a:schemeClr val="tx1"/>
                </a:solidFill>
              </a:rPr>
              <a:t> </a:t>
            </a:r>
            <a:r>
              <a:rPr lang="fr-FR" altLang="fr-FR" sz="2400" dirty="0">
                <a:solidFill>
                  <a:schemeClr val="tx1"/>
                </a:solidFill>
              </a:rPr>
              <a:t> « HOSPITALISATION ».</a:t>
            </a:r>
            <a:endParaRPr lang="en-GB" altLang="fr-FR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F27BAB61-8F75-4DC4-B2FB-5C6A732BC956}" type="slidenum">
              <a:rPr lang="fr-BE" altLang="en-US" smtClean="0">
                <a:solidFill>
                  <a:srgbClr val="898989"/>
                </a:solidFill>
              </a:rPr>
              <a:pPr eaLnBrk="1" hangingPunct="1"/>
              <a:t>18</a:t>
            </a:fld>
            <a:endParaRPr lang="fr-BE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423"/>
          </a:xfrm>
        </p:spPr>
        <p:txBody>
          <a:bodyPr/>
          <a:lstStyle/>
          <a:p>
            <a:r>
              <a:rPr lang="fr-FR" altLang="fr-FR" sz="2800" b="1" u="sng" dirty="0">
                <a:latin typeface="Copperplate Gothic Bold" panose="020E0705020206020404" pitchFamily="34" charset="0"/>
              </a:rPr>
              <a:t>Assurances </a:t>
            </a:r>
            <a:endParaRPr lang="en-GB" altLang="fr-FR" sz="2800" b="1" dirty="0">
              <a:latin typeface="Copperplate Gothic Bold" panose="020E07050202060204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005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en-GB" sz="2400" dirty="0"/>
              <a:t>Pour </a:t>
            </a:r>
            <a:r>
              <a:rPr lang="en-GB" sz="2400" dirty="0" err="1"/>
              <a:t>souscrire</a:t>
            </a:r>
            <a:r>
              <a:rPr lang="en-GB" sz="2400" dirty="0"/>
              <a:t> </a:t>
            </a:r>
            <a:r>
              <a:rPr lang="en-GB" sz="2400" dirty="0" err="1"/>
              <a:t>une</a:t>
            </a:r>
            <a:r>
              <a:rPr lang="en-GB" sz="2400" dirty="0"/>
              <a:t> assurance, </a:t>
            </a:r>
            <a:r>
              <a:rPr lang="en-GB" sz="2400" dirty="0" err="1"/>
              <a:t>il</a:t>
            </a:r>
            <a:r>
              <a:rPr lang="en-GB" sz="2400" dirty="0"/>
              <a:t> </a:t>
            </a:r>
            <a:r>
              <a:rPr lang="en-GB" sz="2400" dirty="0" err="1"/>
              <a:t>faut</a:t>
            </a:r>
            <a:r>
              <a:rPr lang="en-GB" sz="2400" dirty="0"/>
              <a:t>:</a:t>
            </a:r>
          </a:p>
          <a:p>
            <a:pPr algn="just">
              <a:defRPr/>
            </a:pPr>
            <a:r>
              <a:rPr lang="en-GB" sz="2400" dirty="0" err="1"/>
              <a:t>Être</a:t>
            </a:r>
            <a:r>
              <a:rPr lang="en-GB" sz="2400" dirty="0"/>
              <a:t> </a:t>
            </a:r>
            <a:r>
              <a:rPr lang="en-GB" sz="2400" dirty="0" err="1"/>
              <a:t>pensionné</a:t>
            </a:r>
            <a:endParaRPr lang="en-GB" sz="2400" dirty="0"/>
          </a:p>
          <a:p>
            <a:pPr algn="just">
              <a:defRPr/>
            </a:pPr>
            <a:r>
              <a:rPr lang="en-GB" sz="2400" dirty="0" err="1"/>
              <a:t>Être</a:t>
            </a:r>
            <a:r>
              <a:rPr lang="en-GB" sz="2400" dirty="0"/>
              <a:t> membre de </a:t>
            </a:r>
            <a:r>
              <a:rPr lang="en-GB" sz="2400" dirty="0" err="1"/>
              <a:t>l’AIACE</a:t>
            </a:r>
            <a:r>
              <a:rPr lang="en-GB" sz="2400" dirty="0"/>
              <a:t> </a:t>
            </a:r>
          </a:p>
          <a:p>
            <a:pPr algn="just">
              <a:defRPr/>
            </a:pPr>
            <a:r>
              <a:rPr lang="en-GB" sz="2400" dirty="0"/>
              <a:t>La </a:t>
            </a:r>
            <a:r>
              <a:rPr lang="en-GB" sz="2400" u="sng" dirty="0"/>
              <a:t>couverture Accident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u="sng" dirty="0" err="1"/>
              <a:t>équivalente</a:t>
            </a:r>
            <a:r>
              <a:rPr lang="en-GB" sz="2400" dirty="0"/>
              <a:t> à </a:t>
            </a:r>
            <a:r>
              <a:rPr lang="en-GB" sz="2400" dirty="0" err="1"/>
              <a:t>celle</a:t>
            </a:r>
            <a:r>
              <a:rPr lang="en-GB" sz="2400" dirty="0"/>
              <a:t> qui </a:t>
            </a:r>
            <a:r>
              <a:rPr lang="en-GB" sz="2400" dirty="0" err="1"/>
              <a:t>couvre</a:t>
            </a:r>
            <a:r>
              <a:rPr lang="en-GB" sz="2400" dirty="0"/>
              <a:t> les </a:t>
            </a:r>
            <a:r>
              <a:rPr lang="en-GB" sz="2400" dirty="0" err="1"/>
              <a:t>actifs</a:t>
            </a:r>
            <a:endParaRPr lang="en-GB" sz="2400" dirty="0"/>
          </a:p>
          <a:p>
            <a:pPr algn="just">
              <a:defRPr/>
            </a:pPr>
            <a:r>
              <a:rPr lang="en-GB" sz="2400" dirty="0"/>
              <a:t>Affiliation possible </a:t>
            </a:r>
            <a:r>
              <a:rPr lang="en-GB" sz="2400" dirty="0" err="1"/>
              <a:t>dès</a:t>
            </a:r>
            <a:r>
              <a:rPr lang="en-GB" sz="2400" dirty="0"/>
              <a:t> le premier jour de la </a:t>
            </a:r>
            <a:r>
              <a:rPr lang="en-GB" sz="2400" dirty="0" err="1"/>
              <a:t>retraite</a:t>
            </a:r>
            <a:endParaRPr lang="en-GB" sz="2400" dirty="0"/>
          </a:p>
          <a:p>
            <a:pPr marL="0" indent="0" algn="just">
              <a:buNone/>
              <a:defRPr/>
            </a:pPr>
            <a:endParaRPr lang="en-GB" sz="2400" dirty="0"/>
          </a:p>
          <a:p>
            <a:pPr marL="0" indent="0" algn="just">
              <a:buNone/>
              <a:defRPr/>
            </a:pPr>
            <a:r>
              <a:rPr lang="en-GB" sz="2400" dirty="0"/>
              <a:t>Pour plus </a:t>
            </a:r>
            <a:r>
              <a:rPr lang="en-GB" sz="2400" dirty="0" err="1"/>
              <a:t>d’information</a:t>
            </a:r>
            <a:r>
              <a:rPr lang="en-GB" sz="2400" dirty="0"/>
              <a:t>:</a:t>
            </a:r>
          </a:p>
          <a:p>
            <a:pPr algn="just">
              <a:defRPr/>
            </a:pPr>
            <a:r>
              <a:rPr lang="en-GB" sz="2400" dirty="0"/>
              <a:t>Le site web de </a:t>
            </a:r>
            <a:r>
              <a:rPr lang="en-GB" sz="2400" dirty="0" err="1"/>
              <a:t>l’AIACE</a:t>
            </a:r>
            <a:r>
              <a:rPr lang="en-GB" sz="2400" dirty="0"/>
              <a:t> international: aiace-europa.eu</a:t>
            </a:r>
          </a:p>
          <a:p>
            <a:pPr algn="just">
              <a:defRPr/>
            </a:pPr>
            <a:r>
              <a:rPr lang="en-GB" sz="2400" dirty="0"/>
              <a:t>Permanence Cigna </a:t>
            </a:r>
            <a:r>
              <a:rPr lang="en-GB" sz="2400" dirty="0" err="1"/>
              <a:t>une</a:t>
            </a:r>
            <a:r>
              <a:rPr lang="en-GB" sz="2400" dirty="0"/>
              <a:t> </a:t>
            </a:r>
            <a:r>
              <a:rPr lang="en-GB" sz="2400" dirty="0" err="1"/>
              <a:t>fois</a:t>
            </a:r>
            <a:r>
              <a:rPr lang="en-GB" sz="2400" dirty="0"/>
              <a:t> par </a:t>
            </a:r>
            <a:r>
              <a:rPr lang="en-GB" sz="2400" dirty="0" err="1"/>
              <a:t>mois</a:t>
            </a:r>
            <a:r>
              <a:rPr lang="en-GB" sz="2400" dirty="0"/>
              <a:t> </a:t>
            </a:r>
            <a:r>
              <a:rPr lang="en-GB" sz="2400" dirty="0" err="1"/>
              <a:t>soit</a:t>
            </a:r>
            <a:r>
              <a:rPr lang="en-GB" sz="2400" dirty="0"/>
              <a:t> </a:t>
            </a:r>
            <a:r>
              <a:rPr lang="en-GB" sz="2400" dirty="0" err="1"/>
              <a:t>dans</a:t>
            </a:r>
            <a:r>
              <a:rPr lang="en-GB" sz="2400" dirty="0"/>
              <a:t> les bureaux de </a:t>
            </a:r>
            <a:r>
              <a:rPr lang="en-GB" sz="2400" dirty="0" err="1"/>
              <a:t>l’Aiace</a:t>
            </a:r>
            <a:r>
              <a:rPr lang="en-GB" sz="2400" dirty="0"/>
              <a:t> </a:t>
            </a:r>
            <a:r>
              <a:rPr lang="en-GB" sz="2400" dirty="0" err="1"/>
              <a:t>soit</a:t>
            </a:r>
            <a:r>
              <a:rPr lang="en-GB" sz="2400" dirty="0"/>
              <a:t> par video conference.</a:t>
            </a:r>
          </a:p>
          <a:p>
            <a:pPr>
              <a:defRPr/>
            </a:pPr>
            <a:r>
              <a:rPr lang="en-GB" sz="2400" dirty="0"/>
              <a:t>Le </a:t>
            </a:r>
            <a:r>
              <a:rPr lang="en-GB" sz="2400" dirty="0" err="1"/>
              <a:t>groupe</a:t>
            </a:r>
            <a:r>
              <a:rPr lang="en-GB" sz="2400" dirty="0"/>
              <a:t> de </a:t>
            </a:r>
            <a:r>
              <a:rPr lang="en-GB" sz="2400" dirty="0" err="1"/>
              <a:t>bénévoles</a:t>
            </a:r>
            <a:r>
              <a:rPr lang="en-GB" sz="2400" dirty="0"/>
              <a:t> assurances: </a:t>
            </a:r>
          </a:p>
          <a:p>
            <a:pPr marL="0" indent="0">
              <a:buNone/>
              <a:defRPr/>
            </a:pPr>
            <a:r>
              <a:rPr lang="en-GB" sz="2400" dirty="0"/>
              <a:t>		</a:t>
            </a:r>
            <a:r>
              <a:rPr lang="en-GB" sz="2400" dirty="0">
                <a:solidFill>
                  <a:srgbClr val="0070C0"/>
                </a:solidFill>
              </a:rPr>
              <a:t>aiace.assurances@gmail.com</a:t>
            </a:r>
          </a:p>
          <a:p>
            <a:pPr marL="0" indent="0" algn="just">
              <a:buNone/>
              <a:defRPr/>
            </a:pPr>
            <a:endParaRPr lang="en-GB" sz="2200" dirty="0"/>
          </a:p>
          <a:p>
            <a:pPr marL="0" indent="0" algn="just">
              <a:buNone/>
              <a:defRPr/>
            </a:pPr>
            <a:endParaRPr lang="en-GB" sz="2200" dirty="0"/>
          </a:p>
          <a:p>
            <a:pPr algn="just">
              <a:defRPr/>
            </a:pPr>
            <a:endParaRPr lang="en-GB" sz="22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GB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GB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GB" sz="2400" dirty="0"/>
          </a:p>
          <a:p>
            <a:pPr algn="just">
              <a:defRPr/>
            </a:pPr>
            <a:endParaRPr lang="en-GB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5EDCD780-8A84-43C9-94F6-4B1262AF4DA7}" type="slidenum">
              <a:rPr lang="fr-BE" altLang="en-US" smtClean="0">
                <a:solidFill>
                  <a:srgbClr val="898989"/>
                </a:solidFill>
              </a:rPr>
              <a:pPr eaLnBrk="1" hangingPunct="1"/>
              <a:t>19</a:t>
            </a:fld>
            <a:endParaRPr lang="fr-BE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1"/>
          <p:cNvSpPr txBox="1">
            <a:spLocks noChangeArrowheads="1"/>
          </p:cNvSpPr>
          <p:nvPr/>
        </p:nvSpPr>
        <p:spPr bwMode="auto">
          <a:xfrm>
            <a:off x="1258888" y="981075"/>
            <a:ext cx="6553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/>
          </a:p>
        </p:txBody>
      </p:sp>
      <p:sp>
        <p:nvSpPr>
          <p:cNvPr id="3075" name="ZoneTexte 2"/>
          <p:cNvSpPr txBox="1">
            <a:spLocks noChangeArrowheads="1"/>
          </p:cNvSpPr>
          <p:nvPr/>
        </p:nvSpPr>
        <p:spPr bwMode="auto">
          <a:xfrm>
            <a:off x="1692275" y="3500438"/>
            <a:ext cx="57594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3600" dirty="0"/>
              <a:t>Association </a:t>
            </a:r>
            <a:r>
              <a:rPr lang="en-US" altLang="fr-FR" sz="3600" dirty="0" err="1"/>
              <a:t>Internationale</a:t>
            </a:r>
            <a:r>
              <a:rPr lang="en-US" altLang="fr-FR" sz="3600" dirty="0"/>
              <a:t> des </a:t>
            </a:r>
            <a:r>
              <a:rPr lang="en-US" altLang="fr-FR" sz="3600" dirty="0" err="1"/>
              <a:t>Anciens</a:t>
            </a:r>
            <a:r>
              <a:rPr lang="en-US" altLang="fr-FR" sz="3600" dirty="0"/>
              <a:t> de </a:t>
            </a:r>
            <a:r>
              <a:rPr lang="en-US" altLang="fr-FR" sz="3600" dirty="0" err="1"/>
              <a:t>l’Union</a:t>
            </a:r>
            <a:r>
              <a:rPr lang="en-US" altLang="fr-FR" sz="3600" dirty="0"/>
              <a:t> </a:t>
            </a:r>
            <a:r>
              <a:rPr lang="en-US" altLang="fr-FR" sz="3600" dirty="0" err="1"/>
              <a:t>Européenne</a:t>
            </a:r>
            <a:r>
              <a:rPr lang="en-US" altLang="fr-FR" sz="3600" dirty="0"/>
              <a:t> ( AIACE 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3600" i="1" dirty="0" err="1">
                <a:solidFill>
                  <a:srgbClr val="00B050"/>
                </a:solidFill>
              </a:rPr>
              <a:t>Venez</a:t>
            </a:r>
            <a:r>
              <a:rPr lang="en-US" altLang="fr-FR" sz="3600" i="1" dirty="0">
                <a:solidFill>
                  <a:srgbClr val="00B050"/>
                </a:solidFill>
              </a:rPr>
              <a:t> nous </a:t>
            </a:r>
            <a:r>
              <a:rPr lang="en-US" altLang="fr-FR" sz="3600" i="1" dirty="0" err="1">
                <a:solidFill>
                  <a:srgbClr val="00B050"/>
                </a:solidFill>
              </a:rPr>
              <a:t>rejoindre</a:t>
            </a:r>
            <a:r>
              <a:rPr lang="en-US" altLang="fr-FR" sz="3600" i="1" dirty="0">
                <a:solidFill>
                  <a:srgbClr val="00B050"/>
                </a:solidFill>
              </a:rPr>
              <a:t>!</a:t>
            </a:r>
          </a:p>
        </p:txBody>
      </p:sp>
      <p:pic>
        <p:nvPicPr>
          <p:cNvPr id="3076" name="Image 3" descr="logocouleursN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3135312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307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C119E7-2D01-4D4D-9092-2D8DDBC689AB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oneTexte 1"/>
          <p:cNvSpPr txBox="1">
            <a:spLocks noChangeArrowheads="1"/>
          </p:cNvSpPr>
          <p:nvPr/>
        </p:nvSpPr>
        <p:spPr bwMode="auto">
          <a:xfrm>
            <a:off x="477791" y="2924944"/>
            <a:ext cx="6075409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Copperplate Gothic Bold" pitchFamily="34" charset="0"/>
              </a:rPr>
              <a:t>AIACE Internationale,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solidFill>
                  <a:srgbClr val="FF0000"/>
                </a:solidFill>
                <a:latin typeface="Copperplate Gothic Bold" pitchFamily="34" charset="0"/>
              </a:rPr>
              <a:t>VM18-3/013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Copperplate Gothic Bold" pitchFamily="34" charset="0"/>
              </a:rPr>
              <a:t>tél. 02.2952960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u="sng" dirty="0">
                <a:hlinkClick r:id="rId2"/>
              </a:rPr>
              <a:t>aiace-int@ec.europa.eu</a:t>
            </a:r>
            <a:endParaRPr lang="fr-BE" altLang="fr-FR" sz="1800" b="1" dirty="0">
              <a:latin typeface="Copperplate Gothic Bold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hlinkClick r:id="rId3"/>
              </a:rPr>
              <a:t>aiace-general@ec.europa.eu</a:t>
            </a: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hlinkClick r:id="rId4"/>
              </a:rPr>
              <a:t>Site web https://aiace-europa.eu</a:t>
            </a:r>
            <a:endParaRPr lang="fr-FR" altLang="fr-F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 b="1" dirty="0">
              <a:latin typeface="Copperplate Gothic Bold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Copperplate Gothic Bold" pitchFamily="34" charset="0"/>
              </a:rPr>
              <a:t>AIACE </a:t>
            </a:r>
            <a:r>
              <a:rPr lang="fr-BE" altLang="fr-FR" sz="1800" b="1" dirty="0" err="1">
                <a:latin typeface="Copperplate Gothic Bold" pitchFamily="34" charset="0"/>
              </a:rPr>
              <a:t>Belgium</a:t>
            </a:r>
            <a:r>
              <a:rPr lang="fr-BE" altLang="fr-FR" sz="1800" b="1" dirty="0">
                <a:latin typeface="Copperplate Gothic Bold" pitchFamily="34" charset="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solidFill>
                  <a:srgbClr val="FF0000"/>
                </a:solidFill>
                <a:latin typeface="Copperplate Gothic Bold" pitchFamily="34" charset="0"/>
              </a:rPr>
              <a:t>VM18- 3/ 058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Copperplate Gothic Bold" pitchFamily="34" charset="0"/>
              </a:rPr>
              <a:t>tél. 02.2953842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u="sng" dirty="0">
                <a:hlinkClick r:id="rId5"/>
              </a:rPr>
              <a:t>aiace-be@ec.europa.eu</a:t>
            </a:r>
            <a:endParaRPr lang="fr-FR" altLang="fr-FR" sz="1800" u="sng" dirty="0"/>
          </a:p>
          <a:p>
            <a:pPr eaLnBrk="1" hangingPunct="1">
              <a:spcBef>
                <a:spcPct val="0"/>
              </a:spcBef>
              <a:buNone/>
            </a:pPr>
            <a:r>
              <a:rPr lang="fr-BE" altLang="fr-FR" sz="1800">
                <a:ea typeface="Calibri" panose="020F0502020204030204" pitchFamily="34" charset="0"/>
                <a:cs typeface="Calibri" panose="020F0502020204030204" pitchFamily="34" charset="0"/>
              </a:rPr>
              <a:t>Inscription </a:t>
            </a:r>
            <a:r>
              <a:rPr lang="fr-BE" altLang="fr-FR" sz="1800" dirty="0">
                <a:ea typeface="Calibri" panose="020F0502020204030204" pitchFamily="34" charset="0"/>
                <a:cs typeface="Calibri" panose="020F0502020204030204" pitchFamily="34" charset="0"/>
              </a:rPr>
              <a:t>et cotisation via les sections locales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800" b="1" dirty="0">
              <a:latin typeface="Copperplate Gothic Bold" pitchFamily="34" charset="0"/>
            </a:endParaRPr>
          </a:p>
        </p:txBody>
      </p:sp>
      <p:sp>
        <p:nvSpPr>
          <p:cNvPr id="29699" name="ZoneTexte 2"/>
          <p:cNvSpPr txBox="1">
            <a:spLocks noChangeArrowheads="1"/>
          </p:cNvSpPr>
          <p:nvPr/>
        </p:nvSpPr>
        <p:spPr bwMode="auto">
          <a:xfrm>
            <a:off x="3276600" y="5084763"/>
            <a:ext cx="5543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buNone/>
            </a:pPr>
            <a:r>
              <a:rPr lang="fr-BE" sz="2400" b="1" dirty="0"/>
              <a:t>Rue Van </a:t>
            </a:r>
            <a:r>
              <a:rPr lang="fr-BE" sz="2400" b="1" dirty="0" err="1"/>
              <a:t>Maerlant</a:t>
            </a:r>
            <a:r>
              <a:rPr lang="fr-BE" sz="2400" b="1" dirty="0"/>
              <a:t> 18 -3/058</a:t>
            </a:r>
            <a:endParaRPr lang="fr-BE" sz="2400" b="1" dirty="0">
              <a:solidFill>
                <a:srgbClr val="FF0000"/>
              </a:solidFill>
            </a:endParaRPr>
          </a:p>
        </p:txBody>
      </p:sp>
      <p:pic>
        <p:nvPicPr>
          <p:cNvPr id="29700" name="Image 4" descr="logocouleursNEW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91" y="404664"/>
            <a:ext cx="1800002" cy="165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102FD66-2898-403E-86FE-3B84CDC50EB7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fr-BE" altLang="fr-FR" sz="1200">
              <a:solidFill>
                <a:srgbClr val="89898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3376112" y="3581063"/>
            <a:ext cx="5300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/>
              <a:t>Rue Van </a:t>
            </a:r>
            <a:r>
              <a:rPr lang="fr-BE" sz="2400" b="1" dirty="0" err="1"/>
              <a:t>Maerlant</a:t>
            </a:r>
            <a:r>
              <a:rPr lang="fr-BE" sz="2400" b="1" dirty="0"/>
              <a:t> 18 -3/013</a:t>
            </a:r>
            <a:endParaRPr lang="fr-BE" sz="2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D3BA7DD-1681-2F06-5249-F4D9A9B9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4213" y="1557338"/>
            <a:ext cx="79200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200" dirty="0"/>
              <a:t>Environ 31000 pensionnés des institutions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200" dirty="0"/>
          </a:p>
          <a:p>
            <a:pPr marL="0" lvl="1" algn="just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Cette population est composée de bénéficiaires d’une pension</a:t>
            </a:r>
          </a:p>
          <a:p>
            <a:pPr marL="0"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fr-BE" altLang="fr-FR" sz="2400" dirty="0"/>
              <a:t> de retraite, </a:t>
            </a:r>
          </a:p>
          <a:p>
            <a:pPr marL="0"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fr-BE" altLang="fr-FR" sz="2400" dirty="0"/>
              <a:t> d’invalidité, </a:t>
            </a:r>
          </a:p>
          <a:p>
            <a:pPr marL="0"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fr-BE" altLang="fr-FR" sz="2400" dirty="0"/>
              <a:t> de retraite anticipée</a:t>
            </a:r>
          </a:p>
          <a:p>
            <a:pPr marL="0" lvl="1"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fr-BE" altLang="fr-FR" sz="2400" dirty="0"/>
              <a:t> de « survie » </a:t>
            </a:r>
          </a:p>
          <a:p>
            <a:pPr marL="0" lvl="1" algn="just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NB: ces derniers, environ 4000 personnes, ne sont pas des fonctionnaires ou autres agents (conjoints, quelquefois avec des enfants), rarement au fait des procédures administratives et nécessitant de l’aide.</a:t>
            </a:r>
            <a:endParaRPr lang="fr-BE" altLang="fr-FR" sz="1800" dirty="0"/>
          </a:p>
          <a:p>
            <a:pPr eaLnBrk="1" hangingPunct="1">
              <a:spcBef>
                <a:spcPct val="0"/>
              </a:spcBef>
              <a:buNone/>
            </a:pPr>
            <a:endParaRPr lang="fr-BE" altLang="fr-FR" sz="2200" dirty="0"/>
          </a:p>
        </p:txBody>
      </p:sp>
      <p:sp>
        <p:nvSpPr>
          <p:cNvPr id="5" name="ZoneTexte 1"/>
          <p:cNvSpPr txBox="1"/>
          <p:nvPr/>
        </p:nvSpPr>
        <p:spPr>
          <a:xfrm>
            <a:off x="265113" y="476250"/>
            <a:ext cx="864235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+mn-ea"/>
                <a:cs typeface="+mn-cs"/>
              </a:rPr>
              <a:t>		</a:t>
            </a:r>
            <a:r>
              <a:rPr lang="en-US" sz="2400" b="1" dirty="0">
                <a:latin typeface="Copperplate Gothic Bold" pitchFamily="34" charset="0"/>
                <a:ea typeface="+mn-ea"/>
                <a:cs typeface="+mn-cs"/>
              </a:rPr>
              <a:t>La </a:t>
            </a:r>
            <a:r>
              <a:rPr lang="en-US" sz="2800" b="1" dirty="0">
                <a:ea typeface="Calibri" panose="020F0502020204030204" pitchFamily="34" charset="0"/>
                <a:cs typeface="Calibri" panose="020F0502020204030204" pitchFamily="34" charset="0"/>
              </a:rPr>
              <a:t>population</a:t>
            </a:r>
            <a:r>
              <a:rPr lang="en-US" sz="2400" b="1" dirty="0">
                <a:latin typeface="Copperplate Gothic Bold" pitchFamily="34" charset="0"/>
                <a:ea typeface="+mn-ea"/>
                <a:cs typeface="+mn-cs"/>
              </a:rPr>
              <a:t> </a:t>
            </a:r>
            <a:r>
              <a:rPr lang="en-US" sz="2800" b="1" dirty="0">
                <a:ea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en-US" sz="2800" b="1" dirty="0" err="1">
                <a:ea typeface="Calibri" panose="020F0502020204030204" pitchFamily="34" charset="0"/>
                <a:cs typeface="Calibri" panose="020F0502020204030204" pitchFamily="34" charset="0"/>
              </a:rPr>
              <a:t>pensionnés</a:t>
            </a:r>
            <a:endParaRPr lang="fr-BE" sz="2800" b="1" i="1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410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79674D-26B4-47F4-B243-C0AFF03C8FF1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719137" y="1093788"/>
            <a:ext cx="770572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lvl="1" eaLnBrk="1" hangingPunct="1">
              <a:spcBef>
                <a:spcPct val="0"/>
              </a:spcBef>
              <a:buFontTx/>
              <a:buNone/>
              <a:defRPr/>
            </a:pPr>
            <a:endParaRPr lang="en-US" altLang="fr-FR" sz="2400" b="1" dirty="0">
              <a:solidFill>
                <a:srgbClr val="254061"/>
              </a:solidFill>
              <a:latin typeface="Copperplate Gothic Bold" pitchFamily="34" charset="0"/>
              <a:cs typeface="+mn-cs"/>
            </a:endParaRPr>
          </a:p>
          <a:p>
            <a:pPr marL="0" lvl="1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fr-FR" sz="2400" b="1" dirty="0">
                <a:solidFill>
                  <a:srgbClr val="000000"/>
                </a:solidFill>
                <a:latin typeface="Copperplate Gothic Bold" pitchFamily="34" charset="0"/>
                <a:cs typeface="+mn-cs"/>
              </a:rPr>
              <a:t>	  La population des pensionnés</a:t>
            </a:r>
            <a:endParaRPr lang="fr-BE" altLang="fr-FR" sz="2400" b="1" i="1" dirty="0">
              <a:latin typeface="Copperplate Gothic Bold" pitchFamily="34" charset="0"/>
              <a:cs typeface="+mn-cs"/>
            </a:endParaRPr>
          </a:p>
          <a:p>
            <a:pPr marL="0" lvl="1" eaLnBrk="1" hangingPunct="1">
              <a:spcBef>
                <a:spcPct val="0"/>
              </a:spcBef>
              <a:buFontTx/>
              <a:buNone/>
              <a:defRPr/>
            </a:pPr>
            <a:endParaRPr lang="fr-BE" altLang="fr-FR" sz="2400" dirty="0">
              <a:cs typeface="+mn-cs"/>
            </a:endParaRPr>
          </a:p>
          <a:p>
            <a:pPr marL="0" lvl="1" eaLnBrk="1" hangingPunct="1">
              <a:spcBef>
                <a:spcPct val="0"/>
              </a:spcBef>
              <a:buFontTx/>
              <a:buNone/>
              <a:defRPr/>
            </a:pPr>
            <a:endParaRPr lang="fr-BE" altLang="fr-FR" sz="2400" dirty="0">
              <a:cs typeface="+mn-cs"/>
            </a:endParaRPr>
          </a:p>
          <a:p>
            <a:pPr marL="342900" lvl="1" indent="-342900" eaLnBrk="1" hangingPunct="1">
              <a:spcBef>
                <a:spcPct val="0"/>
              </a:spcBef>
              <a:defRPr/>
            </a:pPr>
            <a:r>
              <a:rPr lang="fr-BE" altLang="fr-FR" sz="2400" dirty="0">
                <a:cs typeface="+mn-cs"/>
              </a:rPr>
              <a:t>15%  a plus de 80 ans, dont plus d’un tiers vit « seul » </a:t>
            </a:r>
          </a:p>
          <a:p>
            <a:pPr marL="342900" lvl="1" indent="-342900" eaLnBrk="1" hangingPunct="1">
              <a:spcBef>
                <a:spcPct val="0"/>
              </a:spcBef>
              <a:defRPr/>
            </a:pPr>
            <a:r>
              <a:rPr lang="fr-BE" altLang="fr-FR" sz="2400" dirty="0">
                <a:cs typeface="+mn-cs"/>
              </a:rPr>
              <a:t>5% sont en état de dépendance. </a:t>
            </a:r>
          </a:p>
          <a:p>
            <a:pPr marL="342900" lvl="1" indent="-342900" eaLnBrk="1" hangingPunct="1">
              <a:spcBef>
                <a:spcPct val="0"/>
              </a:spcBef>
              <a:defRPr/>
            </a:pPr>
            <a:endParaRPr lang="fr-BE" altLang="fr-FR" sz="2400" dirty="0">
              <a:cs typeface="+mn-cs"/>
            </a:endParaRPr>
          </a:p>
          <a:p>
            <a:pPr marL="0" lvl="1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fr-FR" sz="2400" dirty="0">
                <a:cs typeface="+mn-cs"/>
              </a:rPr>
              <a:t>Distribution géographique: </a:t>
            </a:r>
          </a:p>
          <a:p>
            <a:pPr marL="0" lvl="1" algn="just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fr-FR" sz="2400" dirty="0">
                <a:cs typeface="+mn-cs"/>
              </a:rPr>
              <a:t>50% en BE et LUX; 50% éparpillé parmi 90 pays (aussi lointains que la Colombie ou le Zimbabwe!), et composé de 89 nationalités!</a:t>
            </a:r>
          </a:p>
          <a:p>
            <a:pPr marL="0" lvl="1" algn="just" eaLnBrk="1" hangingPunct="1">
              <a:spcBef>
                <a:spcPct val="0"/>
              </a:spcBef>
              <a:buFontTx/>
              <a:buNone/>
              <a:defRPr/>
            </a:pPr>
            <a:endParaRPr lang="fr-BE" altLang="fr-FR" sz="2400" dirty="0">
              <a:cs typeface="+mn-cs"/>
            </a:endParaRPr>
          </a:p>
        </p:txBody>
      </p:sp>
      <p:sp>
        <p:nvSpPr>
          <p:cNvPr id="614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CAD5EA-2288-4176-9344-A85FC0F00065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fr-BE" altLang="fr-FR" sz="1200">
              <a:solidFill>
                <a:srgbClr val="898989"/>
              </a:solidFill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3E799DF9-E0CB-1C96-D36B-F95988F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>
                <a:latin typeface="Copperplate Gothic Bold" pitchFamily="34" charset="0"/>
              </a:rPr>
              <a:t>AIACE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eaLnBrk="1" hangingPunct="1"/>
            <a:r>
              <a:rPr lang="fr-BE" altLang="fr-FR" sz="2400" dirty="0"/>
              <a:t>Fondée en Juin 1969, </a:t>
            </a:r>
            <a:r>
              <a:rPr lang="fr-BE" altLang="fr-FR" sz="2400" i="1" dirty="0">
                <a:solidFill>
                  <a:srgbClr val="00B050"/>
                </a:solidFill>
              </a:rPr>
              <a:t>elle a plus de 50 ans… </a:t>
            </a:r>
          </a:p>
          <a:p>
            <a:pPr eaLnBrk="1" hangingPunct="1"/>
            <a:r>
              <a:rPr lang="fr-BE" altLang="fr-FR" sz="2400" dirty="0"/>
              <a:t>est une association internationale de droit belge (AISBL)</a:t>
            </a:r>
          </a:p>
          <a:p>
            <a:pPr eaLnBrk="1" hangingPunct="1"/>
            <a:r>
              <a:rPr lang="fr-BE" altLang="fr-FR" sz="2400" dirty="0"/>
              <a:t>Plus </a:t>
            </a:r>
            <a:r>
              <a:rPr lang="fr-BE" altLang="fr-FR" sz="2400"/>
              <a:t>de 14500 </a:t>
            </a:r>
            <a:r>
              <a:rPr lang="fr-BE" altLang="fr-FR" sz="2400" dirty="0"/>
              <a:t>membres (population totale approx.31000). </a:t>
            </a:r>
          </a:p>
          <a:p>
            <a:pPr algn="just" eaLnBrk="1" hangingPunct="1"/>
            <a:r>
              <a:rPr lang="fr-BE" altLang="fr-FR" sz="2400" dirty="0"/>
              <a:t>15 sections: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Belgique/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België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Danmark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 Deutschland – Éire/Ireland -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España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 France –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Eλλ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ας/Grèce - Italia – Luxembourg - Nederland – Österreich – Portugal – Suomi/Finland – Sverige - United Kingdom, et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 cours (Tchéquie et Pologne)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eaLnBrk="1" hangingPunct="1"/>
            <a:r>
              <a:rPr lang="fr-BE" altLang="fr-FR" sz="2400" dirty="0"/>
              <a:t>la section Belgique, avec plus de 5400 membres de 30 nationalités différentes, est la plus importante en nombre d’adhérents. </a:t>
            </a:r>
          </a:p>
          <a:p>
            <a:pPr algn="just" eaLnBrk="1" hangingPunct="1"/>
            <a:r>
              <a:rPr lang="fr-BE" altLang="fr-FR" sz="2400" dirty="0"/>
              <a:t>La cotisation varie selon la section entre 25 et 50€ par an.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E586CB9-7B99-4D42-8B7B-463C1FAA7CB5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fr-BE" altLang="fr-FR" sz="1200">
              <a:solidFill>
                <a:srgbClr val="898989"/>
              </a:solidFill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A288C019-3213-FE68-2253-03C9C9CD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latin typeface="Copperplate Gothic Bold" pitchFamily="34" charset="0"/>
              </a:rPr>
              <a:t>AIACE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</a:pPr>
            <a:r>
              <a:rPr lang="fr-BE" altLang="fr-FR" dirty="0"/>
              <a:t>Structure: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fr-BE" altLang="fr-FR" dirty="0"/>
              <a:t>Les organes centraux et les sections locales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fr-BE" altLang="fr-FR" dirty="0"/>
              <a:t>L’assemblée générale de l’AIACE international: chaque année, tous les membres sont invités à participer.</a:t>
            </a:r>
          </a:p>
          <a:p>
            <a:pPr marL="0" indent="0" algn="just" eaLnBrk="1" hangingPunct="1">
              <a:buNone/>
            </a:pPr>
            <a:endParaRPr lang="fr-BE" altLang="fr-FR" dirty="0"/>
          </a:p>
          <a:p>
            <a:pPr marL="0" indent="0" algn="just" eaLnBrk="1" hangingPunct="1">
              <a:buNone/>
            </a:pPr>
            <a:r>
              <a:rPr lang="fr-BE" altLang="fr-FR" sz="2400" dirty="0"/>
              <a:t>Nota bene: Des Assises sont organisées tous les ans dans un pays de l’UE différent.(Sicile en 2024)</a:t>
            </a:r>
          </a:p>
          <a:p>
            <a:pPr eaLnBrk="1" hangingPunct="1"/>
            <a:endParaRPr lang="fr-FR" altLang="fr-F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C1929E-5AEE-406C-AE75-86C64D423B25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latin typeface="Copperplate Gothic Bold"/>
                <a:ea typeface="+mj-ea"/>
                <a:cs typeface="Copperplate Gothic Bold"/>
              </a:rPr>
              <a:t>AIACE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BE" dirty="0">
                <a:ea typeface="+mn-ea"/>
              </a:rPr>
              <a:t>Le conseil d’administration a un mandat de 3 ans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BE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BE" dirty="0">
                <a:ea typeface="+mn-ea"/>
              </a:rPr>
              <a:t>Composé de 2 membres titulaires et de 2 suppléants désignés par chaque section nationale et confirmés par l’AG.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BE" dirty="0">
                <a:ea typeface="+mn-ea"/>
              </a:rPr>
              <a:t>Il élit parmi ses membres un président et un vice-président,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BE" dirty="0">
                <a:ea typeface="+mn-ea"/>
              </a:rPr>
              <a:t>Il désigne sur proposition du président un secrétaire général et un trésorier général.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BE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BE" dirty="0">
                <a:ea typeface="+mn-ea"/>
              </a:rPr>
              <a:t>Réunions régulières avec les représentants des administrations des institutions et une réunion annuelle avec la participation à haut niveau de toutes les institutions.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BE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dirty="0"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V,2023-5-FR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7CB2C3-2CFB-4BD5-8BA5-D2FC06C8DF2D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417513"/>
          </a:xfrm>
        </p:spPr>
        <p:txBody>
          <a:bodyPr/>
          <a:lstStyle/>
          <a:p>
            <a:pPr eaLnBrk="1" hangingPunct="1"/>
            <a:r>
              <a:rPr lang="fr-BE" altLang="fr-FR" sz="2400" b="1" dirty="0">
                <a:latin typeface="Copperplate Gothic Bold" pitchFamily="34" charset="0"/>
              </a:rPr>
              <a:t>			</a:t>
            </a:r>
            <a:br>
              <a:rPr lang="fr-BE" altLang="fr-FR" sz="2400" b="1" dirty="0">
                <a:latin typeface="Copperplate Gothic Bold" pitchFamily="34" charset="0"/>
              </a:rPr>
            </a:br>
            <a:r>
              <a:rPr lang="fr-BE" altLang="fr-FR" sz="4000" b="1" dirty="0">
                <a:latin typeface="Copperplate Gothic Bold" pitchFamily="34" charset="0"/>
              </a:rPr>
              <a:t>AIACE</a:t>
            </a:r>
            <a:br>
              <a:rPr lang="fr-BE" altLang="fr-FR" sz="2400" b="1" dirty="0">
                <a:latin typeface="Copperplate Gothic Bold" pitchFamily="34" charset="0"/>
              </a:rPr>
            </a:br>
            <a:endParaRPr lang="fr-FR" alt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ea typeface="+mn-ea"/>
            </a:endParaRP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+mn-ea"/>
              </a:rPr>
              <a:t>En 2002: accord pour la participation aux </a:t>
            </a:r>
            <a:r>
              <a:rPr lang="en-US" sz="2400" dirty="0" err="1">
                <a:ea typeface="+mn-ea"/>
              </a:rPr>
              <a:t>réunions</a:t>
            </a:r>
            <a:r>
              <a:rPr lang="en-US" sz="2400" dirty="0">
                <a:ea typeface="+mn-ea"/>
              </a:rPr>
              <a:t> des </a:t>
            </a:r>
            <a:r>
              <a:rPr lang="en-US" sz="2400" dirty="0" err="1">
                <a:ea typeface="+mn-ea"/>
              </a:rPr>
              <a:t>comités</a:t>
            </a:r>
            <a:r>
              <a:rPr lang="en-US" sz="2400" dirty="0">
                <a:ea typeface="+mn-ea"/>
              </a:rPr>
              <a:t> </a:t>
            </a:r>
            <a:r>
              <a:rPr lang="en-US" sz="2400" dirty="0" err="1">
                <a:ea typeface="+mn-ea"/>
              </a:rPr>
              <a:t>paritaires</a:t>
            </a:r>
            <a:r>
              <a:rPr lang="en-US" sz="2400" dirty="0">
                <a:ea typeface="+mn-ea"/>
              </a:rPr>
              <a:t> et </a:t>
            </a:r>
            <a:r>
              <a:rPr lang="en-US" sz="2400" dirty="0" err="1">
                <a:ea typeface="+mn-ea"/>
              </a:rPr>
              <a:t>interinstitutionnels</a:t>
            </a:r>
            <a:r>
              <a:rPr lang="en-US" sz="2400" dirty="0">
                <a:ea typeface="+mn-ea"/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+mn-ea"/>
              </a:rPr>
              <a:t>29 </a:t>
            </a:r>
            <a:r>
              <a:rPr lang="en-US" sz="2400" dirty="0" err="1">
                <a:ea typeface="+mn-ea"/>
              </a:rPr>
              <a:t>Février</a:t>
            </a:r>
            <a:r>
              <a:rPr lang="en-US" sz="2400" dirty="0">
                <a:ea typeface="+mn-ea"/>
              </a:rPr>
              <a:t> 2008: accord de </a:t>
            </a:r>
            <a:r>
              <a:rPr lang="en-US" sz="2400" dirty="0" err="1">
                <a:ea typeface="+mn-ea"/>
              </a:rPr>
              <a:t>partenariat</a:t>
            </a:r>
            <a:r>
              <a:rPr lang="en-US" sz="2400" dirty="0">
                <a:ea typeface="+mn-ea"/>
              </a:rPr>
              <a:t> avec la Commission. 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+mn-ea"/>
              </a:rPr>
              <a:t>En 2011, des accords </a:t>
            </a:r>
            <a:r>
              <a:rPr lang="en-US" sz="2400" dirty="0" err="1">
                <a:ea typeface="+mn-ea"/>
              </a:rPr>
              <a:t>identiques</a:t>
            </a:r>
            <a:r>
              <a:rPr lang="en-US" sz="2400" dirty="0">
                <a:ea typeface="+mn-ea"/>
              </a:rPr>
              <a:t> </a:t>
            </a:r>
            <a:r>
              <a:rPr lang="en-US" sz="2400" dirty="0" err="1">
                <a:ea typeface="+mn-ea"/>
              </a:rPr>
              <a:t>sont</a:t>
            </a:r>
            <a:r>
              <a:rPr lang="en-US" sz="2400" dirty="0">
                <a:ea typeface="+mn-ea"/>
              </a:rPr>
              <a:t> </a:t>
            </a:r>
            <a:r>
              <a:rPr lang="en-US" sz="2400" dirty="0" err="1">
                <a:ea typeface="+mn-ea"/>
              </a:rPr>
              <a:t>signés</a:t>
            </a:r>
            <a:r>
              <a:rPr lang="en-US" sz="2400" dirty="0">
                <a:ea typeface="+mn-ea"/>
              </a:rPr>
              <a:t> avec </a:t>
            </a:r>
          </a:p>
          <a:p>
            <a:pPr lvl="2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dirty="0">
                <a:ea typeface="+mn-ea"/>
              </a:rPr>
              <a:t>Le </a:t>
            </a:r>
            <a:r>
              <a:rPr lang="en-US" dirty="0" err="1">
                <a:ea typeface="+mn-ea"/>
              </a:rPr>
              <a:t>Parlement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Européen</a:t>
            </a:r>
            <a:r>
              <a:rPr lang="en-US" dirty="0">
                <a:ea typeface="+mn-ea"/>
              </a:rPr>
              <a:t>,</a:t>
            </a:r>
          </a:p>
          <a:p>
            <a:pPr lvl="2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dirty="0">
                <a:ea typeface="+mn-ea"/>
              </a:rPr>
              <a:t>La </a:t>
            </a:r>
            <a:r>
              <a:rPr lang="en-US" dirty="0" err="1">
                <a:ea typeface="+mn-ea"/>
              </a:rPr>
              <a:t>Cour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Européenne</a:t>
            </a:r>
            <a:r>
              <a:rPr lang="en-US" dirty="0">
                <a:ea typeface="+mn-ea"/>
              </a:rPr>
              <a:t> de Justice, </a:t>
            </a:r>
          </a:p>
          <a:p>
            <a:pPr lvl="2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dirty="0">
                <a:ea typeface="+mn-ea"/>
              </a:rPr>
              <a:t>Le </a:t>
            </a:r>
            <a:r>
              <a:rPr lang="en-US" dirty="0" err="1">
                <a:ea typeface="+mn-ea"/>
              </a:rPr>
              <a:t>Comité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Economique</a:t>
            </a:r>
            <a:r>
              <a:rPr lang="en-US" dirty="0">
                <a:ea typeface="+mn-ea"/>
              </a:rPr>
              <a:t> et Social, le </a:t>
            </a:r>
            <a:r>
              <a:rPr lang="en-US" dirty="0" err="1">
                <a:ea typeface="+mn-ea"/>
              </a:rPr>
              <a:t>Comité</a:t>
            </a:r>
            <a:r>
              <a:rPr lang="en-US" dirty="0">
                <a:ea typeface="+mn-ea"/>
              </a:rPr>
              <a:t> des </a:t>
            </a:r>
            <a:r>
              <a:rPr lang="en-US" dirty="0" err="1">
                <a:ea typeface="+mn-ea"/>
              </a:rPr>
              <a:t>Régions</a:t>
            </a:r>
            <a:endParaRPr lang="en-US" dirty="0">
              <a:ea typeface="+mn-ea"/>
            </a:endParaRPr>
          </a:p>
          <a:p>
            <a:pPr lvl="2" algn="just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dirty="0">
                <a:ea typeface="+mn-ea"/>
              </a:rPr>
              <a:t>La </a:t>
            </a:r>
            <a:r>
              <a:rPr lang="en-US" dirty="0" err="1">
                <a:ea typeface="+mn-ea"/>
              </a:rPr>
              <a:t>Cour</a:t>
            </a:r>
            <a:r>
              <a:rPr lang="en-US" dirty="0">
                <a:ea typeface="+mn-ea"/>
              </a:rPr>
              <a:t> des </a:t>
            </a:r>
            <a:r>
              <a:rPr lang="en-US" dirty="0" err="1">
                <a:ea typeface="+mn-ea"/>
              </a:rPr>
              <a:t>Comptes</a:t>
            </a:r>
            <a:endParaRPr lang="en-US" dirty="0">
              <a:ea typeface="+mn-ea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400" dirty="0">
                <a:ea typeface="+mn-ea"/>
              </a:rPr>
              <a:t>2015 avec le  </a:t>
            </a:r>
            <a:r>
              <a:rPr lang="en-US" sz="2400" dirty="0" err="1">
                <a:ea typeface="+mn-ea"/>
              </a:rPr>
              <a:t>Conseil</a:t>
            </a:r>
            <a:r>
              <a:rPr lang="en-US" sz="2400" dirty="0">
                <a:ea typeface="+mn-ea"/>
              </a:rPr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err="1">
                <a:ea typeface="+mn-ea"/>
              </a:rPr>
              <a:t>Toutes</a:t>
            </a:r>
            <a:r>
              <a:rPr lang="en-US" sz="2400" dirty="0">
                <a:ea typeface="+mn-ea"/>
              </a:rPr>
              <a:t> les institutions </a:t>
            </a:r>
            <a:r>
              <a:rPr lang="en-US" sz="2400" dirty="0" err="1">
                <a:ea typeface="+mn-ea"/>
              </a:rPr>
              <a:t>reconnaissent</a:t>
            </a:r>
            <a:r>
              <a:rPr lang="en-US" sz="2400" dirty="0">
                <a:ea typeface="+mn-ea"/>
              </a:rPr>
              <a:t> </a:t>
            </a:r>
            <a:r>
              <a:rPr lang="en-US" sz="2400" dirty="0" err="1">
                <a:ea typeface="+mn-ea"/>
              </a:rPr>
              <a:t>l’</a:t>
            </a:r>
            <a:r>
              <a:rPr lang="en-US" sz="2400" dirty="0" err="1"/>
              <a:t>AIACE</a:t>
            </a:r>
            <a:r>
              <a:rPr lang="en-US" sz="2400" dirty="0"/>
              <a:t> </a:t>
            </a:r>
            <a:r>
              <a:rPr lang="fr-BE" sz="2400" dirty="0"/>
              <a:t>comme </a:t>
            </a:r>
            <a:r>
              <a:rPr lang="fr-BE" sz="2400" b="1" dirty="0">
                <a:solidFill>
                  <a:srgbClr val="FF0000"/>
                </a:solidFill>
              </a:rPr>
              <a:t>l’organisation</a:t>
            </a:r>
            <a:r>
              <a:rPr lang="fr-BE" sz="2400" dirty="0"/>
              <a:t> représentative des pensionnés</a:t>
            </a:r>
            <a:endParaRPr lang="en-US" sz="24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fr-BE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dirty="0">
              <a:ea typeface="+mn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07C0013-2C15-4A50-AD58-AE9A32DE4E99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1"/>
          <p:cNvSpPr txBox="1">
            <a:spLocks noChangeArrowheads="1"/>
          </p:cNvSpPr>
          <p:nvPr/>
        </p:nvSpPr>
        <p:spPr bwMode="auto">
          <a:xfrm>
            <a:off x="222250" y="549275"/>
            <a:ext cx="8642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>
                <a:latin typeface="Copperplate Gothic Bold" pitchFamily="34" charset="0"/>
              </a:rPr>
              <a:t>	  </a:t>
            </a:r>
            <a:r>
              <a:rPr lang="fr-BE" altLang="fr-FR" sz="2800" b="1" dirty="0">
                <a:latin typeface="Copperplate Gothic Bold" pitchFamily="34" charset="0"/>
              </a:rPr>
              <a:t>Que fait l’AIACE pour VOUS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/>
          <a:lstStyle/>
          <a:p>
            <a:pPr algn="just" eaLnBrk="1" hangingPunct="1"/>
            <a:r>
              <a:rPr lang="fr-BE" altLang="fr-FR" sz="2400" dirty="0"/>
              <a:t>Contribue à l’étude des problèmes que pose l’intégration européenne et à la sensibilisation de l’opinion publique à ces problèmes, et apporte en particulier sa collaboration aux Institutions ou organes de l’UE dans ces domaines. </a:t>
            </a:r>
          </a:p>
          <a:p>
            <a:pPr marL="0" indent="0" algn="just" eaLnBrk="1" hangingPunct="1">
              <a:buNone/>
            </a:pPr>
            <a:endParaRPr lang="fr-BE" altLang="fr-FR" sz="2400" dirty="0"/>
          </a:p>
          <a:p>
            <a:pPr algn="just" eaLnBrk="1" hangingPunct="1"/>
            <a:r>
              <a:rPr lang="fr-BE" altLang="fr-FR" sz="2400" dirty="0"/>
              <a:t>En relation étroite avec le Mouvement Européen, contribution importante au document sur « L’Avenir de l’Europe »</a:t>
            </a:r>
          </a:p>
          <a:p>
            <a:pPr marL="0" indent="0" algn="just" eaLnBrk="1" hangingPunct="1">
              <a:buNone/>
            </a:pPr>
            <a:endParaRPr lang="fr-BE" altLang="fr-FR" sz="2400" dirty="0"/>
          </a:p>
          <a:p>
            <a:pPr algn="just" eaLnBrk="1" hangingPunct="1"/>
            <a:r>
              <a:rPr lang="fr-BE" altLang="fr-FR" sz="2400" dirty="0"/>
              <a:t>Facilite les contacts entre les membres et la Commission et/ou les autres institutions: pension, droits d’affiliation, et RCAM.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V,2024-1-FR</a:t>
            </a: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7E993E7-DDCC-49E5-906B-87E396BDD4D7}" type="slidenum">
              <a:rPr lang="fr-BE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fr-BE" alt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1433</Words>
  <Application>Microsoft Office PowerPoint</Application>
  <PresentationFormat>On-screen Show (4:3)</PresentationFormat>
  <Paragraphs>204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Copperplate Gothic Bold</vt:lpstr>
      <vt:lpstr>Wingdings</vt:lpstr>
      <vt:lpstr>Thème Office</vt:lpstr>
      <vt:lpstr>PowerPoint Presentation</vt:lpstr>
      <vt:lpstr>PowerPoint Presentation</vt:lpstr>
      <vt:lpstr>PowerPoint Presentation</vt:lpstr>
      <vt:lpstr>PowerPoint Presentation</vt:lpstr>
      <vt:lpstr>AIACE</vt:lpstr>
      <vt:lpstr>AIACE</vt:lpstr>
      <vt:lpstr>AIACE</vt:lpstr>
      <vt:lpstr>    AIACE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 ASSURANCES SPECIFIQUEMENT DESTINEES AUX PENSIONNES, PROPOSEES PAR L’AIACE</vt:lpstr>
      <vt:lpstr>Assurances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Michel;Evelyne;evelyne.soetewey@skynet.be</dc:creator>
  <cp:lastModifiedBy>nadine wraith</cp:lastModifiedBy>
  <cp:revision>243</cp:revision>
  <cp:lastPrinted>2024-02-02T10:03:42Z</cp:lastPrinted>
  <dcterms:created xsi:type="dcterms:W3CDTF">2012-02-23T15:08:02Z</dcterms:created>
  <dcterms:modified xsi:type="dcterms:W3CDTF">2024-09-11T08:40:55Z</dcterms:modified>
</cp:coreProperties>
</file>