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6" r:id="rId5"/>
    <p:sldId id="258" r:id="rId6"/>
    <p:sldId id="261" r:id="rId7"/>
    <p:sldId id="265" r:id="rId8"/>
    <p:sldId id="267" r:id="rId9"/>
    <p:sldId id="268" r:id="rId10"/>
    <p:sldId id="260" r:id="rId11"/>
    <p:sldId id="262" r:id="rId12"/>
    <p:sldId id="269" r:id="rId13"/>
    <p:sldId id="271" r:id="rId14"/>
    <p:sldId id="270" r:id="rId15"/>
    <p:sldId id="263" r:id="rId16"/>
    <p:sldId id="272" r:id="rId17"/>
    <p:sldId id="273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41" autoAdjust="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outlineViewPr>
    <p:cViewPr>
      <p:scale>
        <a:sx n="33" d="100"/>
        <a:sy n="33" d="100"/>
      </p:scale>
      <p:origin x="0" y="-16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68"/>
    </p:cViewPr>
  </p:sorterViewPr>
  <p:notesViewPr>
    <p:cSldViewPr snapToGrid="0">
      <p:cViewPr varScale="1">
        <p:scale>
          <a:sx n="50" d="100"/>
          <a:sy n="50" d="100"/>
        </p:scale>
        <p:origin x="270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48E50-CF6D-45E5-B6C8-1D3F09B7B4F3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E33C9-8404-487F-A71A-610EAA6075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870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8698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6103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57026D-C180-3E30-B872-0A191F9E0C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3A1B624-B85C-F43E-1F21-0EFD41F579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5F59A97-9691-EE53-9296-3C9850A6D0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A8EE9D-F577-7B40-9922-69BAA0B974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1726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5807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977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175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32515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57562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ECB81-F434-208E-46C3-6C060ADBB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E7A183C-7413-86BB-AB0E-C72A12E111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0EE3D64-A68B-B8DC-F3CF-4974810D6B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FD1D65-9B20-A096-AC2B-8F443DEBE6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E33C9-8404-487F-A71A-610EAA6075A5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073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05D53-7409-E64D-C0AB-AFC6E34C8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F1CDF5-606B-FED3-2698-B391CB757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A620A5-9383-1FC3-3BB7-46D3E0647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337780-4282-795B-2F71-606D4F76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7BE22B-98D3-F171-9374-1833E20CE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7520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4A1BE-F617-E85E-3DAB-F160582A4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CB4520-E03A-4908-7CE7-0A6369A05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16B319-917F-0202-491E-FAD085D0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ED4F2B-07E5-5F67-26DB-355B7469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51B7A-7C8F-DBC0-E078-A26D87AE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863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8E5AD0-6943-7A72-7E76-2B3EF40C6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538339-A7CE-0096-55B6-281F0FA7E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46341-1158-8817-96CE-AAB5CA2F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82426C-B7F8-0B1A-07E9-60D5A0C5D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12F203-24DD-178D-281C-E3FCDC71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791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25B1DA-DB41-8621-A8DE-64638059F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2E40B3-10B0-E427-45C8-335351993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788B51-2358-F319-341C-09F585DA3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95675-175C-82D8-1F70-480E40CC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CADD4-35EA-3C18-C608-BB6145A2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26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86656F-1FFF-5026-4D5B-4A58EB186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4E4BE4-A283-756D-214A-741C547B5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150415-9536-8F17-EADD-5435B8509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06EB4E-7F9D-B06D-E939-1700347A5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EEAE31-1BE4-CED5-B4F4-A54102AF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9153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96AE1-DC8F-E0AF-823B-17FFFFA8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5C14FA-2BD2-C7D0-87BC-A1ACB144C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D4DAA8-C74C-C2EF-010D-266384113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F727D0-8847-98A4-4191-F83AA612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2DC9AA-A042-CB4A-6426-33A10275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034CA7-E743-AA23-572E-B26EBA19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986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42BDD3-151B-72E3-EB95-E125825B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F98E2D-42B2-959F-1565-7D8FEC216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0F9C39-748B-F3C5-4522-C650FD0FD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044335-3EEA-8192-0FFA-F664D648D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42447F-B623-C7F0-8197-43FB42BF6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EB0FD6E-88FD-6E05-564F-3A20C4966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56D17D-28E7-1759-CFFB-056F8A26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F821873-0C2B-12D9-F585-D263E883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864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C3E35D-2F5A-780B-8546-896B45611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216F23-840E-9ABE-44CE-663525A7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8193B7-8390-7E57-CC9F-5ECC4B01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E75418-367A-E03C-7E83-51594CE7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2221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5E22BE-CA0C-72CD-9D51-5ED4B4CE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292C230-EE84-7E3E-B5E7-9D7D57DA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187EE2-B76A-8127-4861-A5D5A951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028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86A1A1-9B2A-A93E-EAE4-8AF75433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83789B-7336-335A-1932-1C133A090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C995BF-3819-97A4-5E6E-61A451E15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CC961C-96F8-D7A5-7997-596DFEE7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27C8C-22C0-121C-B355-B7851C68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06FBD7-F227-96F5-B182-A36E30068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574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42CB4F-A960-50FA-069D-165B45BF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084EE6A-689C-E3BA-4C07-2F551FDE70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26F7C4-7311-BE4E-CBE8-69C3B8EE4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DC8C36-DE20-5536-2BC8-9D4B33AA1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14FD25-0178-80AF-A9D9-52678134B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9BD4D2-4A15-A71A-237D-10917431D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82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91394CA-0826-DAF5-F675-EF40965F6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7438E5-786A-A56A-99ED-534CCA19B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6A72BD-6EBF-4AD3-0232-0BF85153D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EE65B-9686-4593-9EF9-B04097CC5E2D}" type="datetimeFigureOut">
              <a:rPr lang="fr-BE" smtClean="0"/>
              <a:t>21-06-25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47D955-9B38-6B57-4C20-515ADEBDC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33E58A-74E2-1148-60FC-3F261EF50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559E-2397-41F9-8A69-F032576187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983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iace-europa.eu/fr/services/assuranc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iace.assurances@gmail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gnahealthbenefits.com/en/plan-members/?" TargetMode="External"/><Relationship Id="rId2" Type="http://schemas.openxmlformats.org/officeDocument/2006/relationships/hyperlink" Target="https://aiace-europa.eu/site-content/uploads/2024/07/eurprivileges_form_claim_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laims082@eurprivilege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60B18-1B53-10EB-3C42-CF989C4E3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712" y="1132636"/>
            <a:ext cx="10664576" cy="346842"/>
          </a:xfrm>
        </p:spPr>
        <p:txBody>
          <a:bodyPr>
            <a:normAutofit fontScale="90000"/>
          </a:bodyPr>
          <a:lstStyle/>
          <a:p>
            <a:r>
              <a:rPr lang="en-GB" sz="5400" noProof="0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D0C487-9413-6004-9A07-82F0E9855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9162"/>
            <a:ext cx="9144000" cy="1422029"/>
          </a:xfrm>
        </p:spPr>
        <p:txBody>
          <a:bodyPr>
            <a:normAutofit/>
          </a:bodyPr>
          <a:lstStyle/>
          <a:p>
            <a:r>
              <a:rPr lang="en-GB" sz="6600" noProof="0" dirty="0"/>
              <a:t>Insurances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45C8C8-C5CC-0D9C-D7CE-62F779C38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30" y="1664663"/>
            <a:ext cx="11003623" cy="182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049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A6D3E-E8C7-CEEA-CA9F-F9373C3D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noProof="0" dirty="0"/>
              <a:t>Cigna Accident insurance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E1306D-1352-32B1-4DAB-B25E063D4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494"/>
            <a:ext cx="10515600" cy="4695290"/>
          </a:xfrm>
        </p:spPr>
        <p:txBody>
          <a:bodyPr>
            <a:normAutofit/>
          </a:bodyPr>
          <a:lstStyle/>
          <a:p>
            <a:r>
              <a:rPr lang="en-GB" noProof="0" dirty="0"/>
              <a:t>Reserved for pensioners (and disabled staff) of the Institutions and their spouses</a:t>
            </a:r>
          </a:p>
          <a:p>
            <a:r>
              <a:rPr lang="en-GB" noProof="0" dirty="0"/>
              <a:t>Possibility to subscribe </a:t>
            </a:r>
            <a:r>
              <a:rPr lang="en-GB" b="1" noProof="0" dirty="0"/>
              <a:t>up to the 80th birthday</a:t>
            </a:r>
          </a:p>
          <a:p>
            <a:r>
              <a:rPr lang="en-GB" noProof="0" dirty="0"/>
              <a:t>No medical questionnaire</a:t>
            </a:r>
          </a:p>
          <a:p>
            <a:r>
              <a:rPr lang="en-GB" b="1" noProof="0" dirty="0"/>
              <a:t>Worldwide coverage</a:t>
            </a:r>
          </a:p>
          <a:p>
            <a:r>
              <a:rPr lang="en-GB" noProof="0" dirty="0"/>
              <a:t>It provides </a:t>
            </a:r>
            <a:r>
              <a:rPr lang="en-GB" b="1" noProof="0" dirty="0"/>
              <a:t>100% reimbursement of the costs not reimbursed by the JSIS</a:t>
            </a:r>
            <a:r>
              <a:rPr lang="en-GB" noProof="0" dirty="0"/>
              <a:t>, with no cap, for care required by the accident (hospitalization, medical visits, physiotherapy, medication, etc.) and no time limit.</a:t>
            </a:r>
          </a:p>
          <a:p>
            <a:r>
              <a:rPr lang="en-GB" noProof="0" dirty="0"/>
              <a:t>However, </a:t>
            </a:r>
            <a:r>
              <a:rPr lang="en-GB" b="1" noProof="0" dirty="0"/>
              <a:t>the independent medical advisor may reduce or refuse reimbursement</a:t>
            </a:r>
            <a:r>
              <a:rPr lang="en-GB" noProof="0" dirty="0"/>
              <a:t> for "abnormally high or unnecessary" expenses.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65032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25CA08-7704-EA40-0314-E73BEDBB0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563"/>
            <a:ext cx="10515600" cy="1073257"/>
          </a:xfrm>
        </p:spPr>
        <p:txBody>
          <a:bodyPr>
            <a:normAutofit/>
          </a:bodyPr>
          <a:lstStyle/>
          <a:p>
            <a:r>
              <a:rPr lang="en-GB" sz="4000" b="1" noProof="0" dirty="0"/>
              <a:t>The Accident insurance: Benefits and premiums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1FDD5E3-ABAC-CA07-B694-FC9FF970A1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170858"/>
              </p:ext>
            </p:extLst>
          </p:nvPr>
        </p:nvGraphicFramePr>
        <p:xfrm>
          <a:off x="961490" y="3390665"/>
          <a:ext cx="10515600" cy="2947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8604">
                  <a:extLst>
                    <a:ext uri="{9D8B030D-6E8A-4147-A177-3AD203B41FA5}">
                      <a16:colId xmlns:a16="http://schemas.microsoft.com/office/drawing/2014/main" val="3344977637"/>
                    </a:ext>
                  </a:extLst>
                </a:gridCol>
                <a:gridCol w="2044558">
                  <a:extLst>
                    <a:ext uri="{9D8B030D-6E8A-4147-A177-3AD203B41FA5}">
                      <a16:colId xmlns:a16="http://schemas.microsoft.com/office/drawing/2014/main" val="44924190"/>
                    </a:ext>
                  </a:extLst>
                </a:gridCol>
                <a:gridCol w="2085654">
                  <a:extLst>
                    <a:ext uri="{9D8B030D-6E8A-4147-A177-3AD203B41FA5}">
                      <a16:colId xmlns:a16="http://schemas.microsoft.com/office/drawing/2014/main" val="2675056661"/>
                    </a:ext>
                  </a:extLst>
                </a:gridCol>
                <a:gridCol w="2096784">
                  <a:extLst>
                    <a:ext uri="{9D8B030D-6E8A-4147-A177-3AD203B41FA5}">
                      <a16:colId xmlns:a16="http://schemas.microsoft.com/office/drawing/2014/main" val="3323604288"/>
                    </a:ext>
                  </a:extLst>
                </a:gridCol>
              </a:tblGrid>
              <a:tr h="510095"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err="1"/>
                        <a:t>Formule</a:t>
                      </a:r>
                      <a:r>
                        <a:rPr lang="en-GB" noProof="0" dirty="0"/>
                        <a:t>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err="1"/>
                        <a:t>Formule</a:t>
                      </a:r>
                      <a:r>
                        <a:rPr lang="en-GB" noProof="0" dirty="0"/>
                        <a:t>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err="1"/>
                        <a:t>Formule</a:t>
                      </a:r>
                      <a:r>
                        <a:rPr lang="en-GB" noProof="0" dirty="0"/>
                        <a:t>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648832"/>
                  </a:ext>
                </a:extLst>
              </a:tr>
              <a:tr h="517180">
                <a:tc>
                  <a:txBody>
                    <a:bodyPr/>
                    <a:lstStyle/>
                    <a:p>
                      <a:r>
                        <a:rPr lang="en-GB" noProof="0" dirty="0"/>
                        <a:t>Total</a:t>
                      </a:r>
                      <a:r>
                        <a:rPr lang="en-GB" baseline="0" noProof="0" dirty="0"/>
                        <a:t> disability benefit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 X annual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6 X annual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8 X annual pension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615024"/>
                  </a:ext>
                </a:extLst>
              </a:tr>
              <a:tr h="517180">
                <a:tc>
                  <a:txBody>
                    <a:bodyPr/>
                    <a:lstStyle/>
                    <a:p>
                      <a:r>
                        <a:rPr lang="en-GB" noProof="0" dirty="0"/>
                        <a:t>Death</a:t>
                      </a:r>
                      <a:r>
                        <a:rPr lang="en-GB" baseline="0" noProof="0" dirty="0"/>
                        <a:t> benefit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2,3 X annual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3,5 X annual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5 X annual pension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412966"/>
                  </a:ext>
                </a:extLst>
              </a:tr>
              <a:tr h="517180">
                <a:tc>
                  <a:txBody>
                    <a:bodyPr/>
                    <a:lstStyle/>
                    <a:p>
                      <a:r>
                        <a:rPr lang="en-GB" noProof="0" dirty="0"/>
                        <a:t>Premium</a:t>
                      </a:r>
                      <a:r>
                        <a:rPr lang="en-GB" baseline="0" noProof="0" dirty="0"/>
                        <a:t> without excess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0,55% annual 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0,80% annual 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1,06% annual pension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377276"/>
                  </a:ext>
                </a:extLst>
              </a:tr>
              <a:tr h="517180">
                <a:tc>
                  <a:txBody>
                    <a:bodyPr/>
                    <a:lstStyle/>
                    <a:p>
                      <a:r>
                        <a:rPr lang="en-GB" noProof="0" dirty="0"/>
                        <a:t>Premium</a:t>
                      </a:r>
                      <a:r>
                        <a:rPr lang="en-GB" baseline="0" noProof="0" dirty="0"/>
                        <a:t> with</a:t>
                      </a:r>
                      <a:r>
                        <a:rPr lang="en-GB" noProof="0" dirty="0"/>
                        <a:t> 5% excess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0,47% annual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0,68% annual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0,91% annual pension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66395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44A53ED6-9E41-E891-0B91-98AB30AD6079}"/>
              </a:ext>
            </a:extLst>
          </p:cNvPr>
          <p:cNvSpPr txBox="1"/>
          <p:nvPr/>
        </p:nvSpPr>
        <p:spPr>
          <a:xfrm>
            <a:off x="961490" y="1247229"/>
            <a:ext cx="1039231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2400" noProof="0" dirty="0"/>
              <a:t>The policy provides for the payment of a disability benefit (partial or total) or a death benefit according to three formulas to choose from, with or without a 5% deductible.</a:t>
            </a:r>
          </a:p>
          <a:p>
            <a:pPr marL="285750" indent="-285750">
              <a:buFontTx/>
              <a:buChar char="-"/>
            </a:pPr>
            <a:r>
              <a:rPr lang="en-GB" sz="2400" noProof="0" dirty="0"/>
              <a:t>Premiums are deducted from the pension by the PMO. </a:t>
            </a:r>
            <a:r>
              <a:rPr lang="en-GB" sz="2000" noProof="0" dirty="0"/>
              <a:t>A tax of 9,25% should be added to the premiums mentioned below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2595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799DE6-FFD5-ADBA-BD62-55821B996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2017"/>
          </a:xfrm>
        </p:spPr>
        <p:txBody>
          <a:bodyPr>
            <a:normAutofit/>
          </a:bodyPr>
          <a:lstStyle/>
          <a:p>
            <a:pPr algn="ctr"/>
            <a:r>
              <a:rPr lang="en-GB" sz="3600" b="1" noProof="0" dirty="0"/>
              <a:t>Accident insurance – Points of attention (1/2)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637FFE-A643-A23F-F015-6FFD85F03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931"/>
            <a:ext cx="10515600" cy="4661962"/>
          </a:xfrm>
        </p:spPr>
        <p:txBody>
          <a:bodyPr>
            <a:normAutofit/>
          </a:bodyPr>
          <a:lstStyle/>
          <a:p>
            <a:r>
              <a:rPr lang="en-GB" noProof="0" dirty="0"/>
              <a:t>Mandatory reporting to Cigna within 15 days after the accident</a:t>
            </a:r>
          </a:p>
          <a:p>
            <a:r>
              <a:rPr lang="en-GB" noProof="0" dirty="0"/>
              <a:t>External cause only, not physiological</a:t>
            </a:r>
          </a:p>
          <a:p>
            <a:r>
              <a:rPr lang="en-GB" noProof="0" dirty="0"/>
              <a:t>Therapeutic accident: difficult to prove</a:t>
            </a:r>
          </a:p>
          <a:p>
            <a:r>
              <a:rPr lang="en-GB" noProof="0" dirty="0"/>
              <a:t>Exclusions: Suicide, drunkenness, participation in fights, certain sports</a:t>
            </a:r>
          </a:p>
          <a:p>
            <a:r>
              <a:rPr lang="en-GB" noProof="0" dirty="0"/>
              <a:t>In your JSIS requests of reimbursement, it is important to isolate expenses related to an accident, otherwise Cigna may refuse reimbursement for the entire statement.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14886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21A247-1A74-E398-FD74-3DAF14DD3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Accident insurance – Points of attention (2/2)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9B44EB-1DAA-573D-31A7-7F2184DEE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The independent medical advisor may reduce or refuse reimbursement for "abnormally high or unnecessary" expenses.</a:t>
            </a:r>
          </a:p>
          <a:p>
            <a:r>
              <a:rPr lang="en-GB" noProof="0" dirty="0"/>
              <a:t>Disability benefits are set by the medical advisor based on the European scale for assessing permanent disabilities.</a:t>
            </a:r>
          </a:p>
          <a:p>
            <a:r>
              <a:rPr lang="en-GB" noProof="0" dirty="0"/>
              <a:t>Les </a:t>
            </a:r>
            <a:r>
              <a:rPr lang="en-GB" noProof="0" dirty="0" err="1"/>
              <a:t>indemnités</a:t>
            </a:r>
            <a:r>
              <a:rPr lang="en-GB" noProof="0" dirty="0"/>
              <a:t> </a:t>
            </a:r>
            <a:r>
              <a:rPr lang="en-GB" noProof="0" dirty="0" err="1"/>
              <a:t>d’invalidité</a:t>
            </a:r>
            <a:r>
              <a:rPr lang="en-GB" noProof="0" dirty="0"/>
              <a:t> </a:t>
            </a:r>
            <a:r>
              <a:rPr lang="en-GB" noProof="0" dirty="0" err="1"/>
              <a:t>sont</a:t>
            </a:r>
            <a:r>
              <a:rPr lang="en-GB" noProof="0" dirty="0"/>
              <a:t> </a:t>
            </a:r>
            <a:r>
              <a:rPr lang="en-GB" noProof="0" dirty="0" err="1"/>
              <a:t>fixées</a:t>
            </a:r>
            <a:r>
              <a:rPr lang="en-GB" noProof="0" dirty="0"/>
              <a:t> par le </a:t>
            </a:r>
            <a:r>
              <a:rPr lang="en-GB" noProof="0" dirty="0" err="1"/>
              <a:t>médecin</a:t>
            </a:r>
            <a:r>
              <a:rPr lang="en-GB" noProof="0" dirty="0"/>
              <a:t> Conseil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fonction</a:t>
            </a:r>
            <a:r>
              <a:rPr lang="en-GB" noProof="0" dirty="0"/>
              <a:t> du </a:t>
            </a:r>
            <a:r>
              <a:rPr lang="en-GB" noProof="0" dirty="0" err="1"/>
              <a:t>barème</a:t>
            </a:r>
            <a:r>
              <a:rPr lang="en-GB" noProof="0" dirty="0"/>
              <a:t> </a:t>
            </a:r>
            <a:r>
              <a:rPr lang="en-GB" noProof="0" dirty="0" err="1"/>
              <a:t>européen</a:t>
            </a:r>
            <a:r>
              <a:rPr lang="en-GB" noProof="0" dirty="0"/>
              <a:t> </a:t>
            </a:r>
            <a:r>
              <a:rPr lang="en-GB" noProof="0" dirty="0" err="1"/>
              <a:t>d’évaluation</a:t>
            </a:r>
            <a:r>
              <a:rPr lang="en-GB" noProof="0" dirty="0"/>
              <a:t> des </a:t>
            </a:r>
            <a:r>
              <a:rPr lang="en-GB" noProof="0" dirty="0" err="1"/>
              <a:t>invalidités</a:t>
            </a:r>
            <a:r>
              <a:rPr lang="en-GB" noProof="0" dirty="0"/>
              <a:t> </a:t>
            </a:r>
            <a:r>
              <a:rPr lang="en-GB" noProof="0" dirty="0" err="1"/>
              <a:t>permanentes</a:t>
            </a:r>
            <a:endParaRPr lang="en-GB" noProof="0" dirty="0"/>
          </a:p>
          <a:p>
            <a:r>
              <a:rPr lang="en-GB" noProof="0" dirty="0"/>
              <a:t>In  case of disagreement with the medical advisor, you can request the creation of a medical committee or call upon a single expert.</a:t>
            </a:r>
          </a:p>
          <a:p>
            <a:pPr marL="0" indent="0">
              <a:buNone/>
            </a:pPr>
            <a:r>
              <a:rPr lang="en-GB" noProof="0" dirty="0"/>
              <a:t>   </a:t>
            </a:r>
            <a:r>
              <a:rPr lang="en-GB" noProof="0" dirty="0">
                <a:solidFill>
                  <a:srgbClr val="FF0000"/>
                </a:solidFill>
              </a:rPr>
              <a:t>In any event, do not hesitate to contact the Insurance Group</a:t>
            </a:r>
            <a:r>
              <a:rPr lang="en-GB" noProof="0" dirty="0"/>
              <a:t>.</a:t>
            </a:r>
          </a:p>
          <a:p>
            <a:pPr marL="0" indent="0">
              <a:buNone/>
            </a:pPr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60453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AA490F-6337-9FFE-5CE0-D0A159B72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/>
              <a:t>Accident insurance – What to do in case of accident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E6BD62-FDE6-4887-4F20-22735D4F1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noProof="0" dirty="0"/>
              <a:t>Send the accident report and medical certificate to benefits@cigna.com within 15 days after your accident</a:t>
            </a:r>
          </a:p>
          <a:p>
            <a:pPr marL="0" indent="0">
              <a:buNone/>
            </a:pPr>
            <a:r>
              <a:rPr lang="en-GB" noProof="0" dirty="0"/>
              <a:t>        or by post to: Cigna, Plantin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Moretuslei</a:t>
            </a:r>
            <a:r>
              <a:rPr lang="en-GB" noProof="0" dirty="0"/>
              <a:t> 299, 2140 Antwerp</a:t>
            </a:r>
          </a:p>
          <a:p>
            <a:pPr marL="0" indent="0">
              <a:buNone/>
            </a:pPr>
            <a:r>
              <a:rPr lang="en-GB" noProof="0" dirty="0"/>
              <a:t>	</a:t>
            </a:r>
            <a:r>
              <a:rPr lang="en-GB" u="sng" noProof="0" dirty="0"/>
              <a:t>Attention</a:t>
            </a:r>
            <a:r>
              <a:rPr lang="en-GB" noProof="0" dirty="0"/>
              <a:t> : In view of the risk that your mail may be lost in transit, we 	recommend that you send it by registered post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r>
              <a:rPr lang="en-GB" noProof="0" dirty="0"/>
              <a:t>2. Once Cigna has informed you of the acceptance of your accident report, you may send Cigna the JSIS reimbursement statement and copies of the invoices at the same email address, </a:t>
            </a:r>
            <a:r>
              <a:rPr lang="en-GB" u="sng" noProof="0" dirty="0"/>
              <a:t>benefits@cigna.com </a:t>
            </a:r>
            <a:r>
              <a:rPr lang="en-GB" noProof="0" dirty="0"/>
              <a:t>(or by post), quoting the reference number of your accident report.</a:t>
            </a:r>
          </a:p>
          <a:p>
            <a:pPr marL="0" indent="0">
              <a:buNone/>
            </a:pPr>
            <a:r>
              <a:rPr lang="en-GB" noProof="0" dirty="0"/>
              <a:t>We advise you to make photocopies of the invoices before sending them to the JSIS. You will receive a notification from Cigna once the reimbursement has been made.</a:t>
            </a:r>
          </a:p>
        </p:txBody>
      </p:sp>
    </p:spTree>
    <p:extLst>
      <p:ext uri="{BB962C8B-B14F-4D97-AF65-F5344CB8AC3E}">
        <p14:creationId xmlns:p14="http://schemas.microsoft.com/office/powerpoint/2010/main" val="146231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1001D-0829-13A0-84FD-4289813A6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noProof="0" dirty="0"/>
              <a:t>Travel and Repatriation Insurance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253EB7-950D-62A5-4373-05E70E06F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000" b="1" i="1" noProof="0" dirty="0"/>
              <a:t>COVERAGE</a:t>
            </a:r>
            <a:endParaRPr lang="en-GB" noProof="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noProof="0" dirty="0"/>
              <a:t>Search and rescue costs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noProof="0" dirty="0"/>
              <a:t>Medical repatriation and </a:t>
            </a:r>
            <a:r>
              <a:rPr lang="en-GB" noProof="0" dirty="0" err="1"/>
              <a:t>anticiapated</a:t>
            </a:r>
            <a:r>
              <a:rPr lang="en-GB" noProof="0" dirty="0"/>
              <a:t> return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noProof="0" dirty="0"/>
              <a:t>Medical expenses up to €1,000,000 (for on-site </a:t>
            </a:r>
            <a:r>
              <a:rPr lang="en-GB" noProof="0" dirty="0" err="1"/>
              <a:t>heathcare</a:t>
            </a:r>
            <a:r>
              <a:rPr lang="en-GB" noProof="0" dirty="0"/>
              <a:t>)</a:t>
            </a:r>
          </a:p>
          <a:p>
            <a:r>
              <a:rPr lang="en-GB" sz="3000" b="1" i="1" noProof="0" dirty="0"/>
              <a:t>HOW 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noProof="0" dirty="0"/>
              <a:t>It can be part of the travel package offered by the travel agency, or your credit card contract.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noProof="0" dirty="0"/>
              <a:t>You can purchase this insurance yourself with a company of your choice, for a specific trip, or you can opt for annual coverage.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noProof="0" dirty="0"/>
              <a:t>For </a:t>
            </a:r>
            <a:r>
              <a:rPr lang="en-GB" noProof="0" dirty="0" err="1"/>
              <a:t>officals</a:t>
            </a:r>
            <a:r>
              <a:rPr lang="en-GB" noProof="0" dirty="0"/>
              <a:t> and agents still in active employment, Afiliatys offers the option of purchasing this insurance on an annual basis with </a:t>
            </a:r>
            <a:r>
              <a:rPr lang="en-GB" noProof="0" dirty="0" err="1"/>
              <a:t>Europ</a:t>
            </a:r>
            <a:r>
              <a:rPr lang="en-GB" noProof="0" dirty="0"/>
              <a:t> Assistance as the provider. Being a collective offer, this offer is less expensive than purchasing it individually with </a:t>
            </a:r>
            <a:r>
              <a:rPr lang="en-GB" noProof="0" dirty="0" err="1"/>
              <a:t>Europ</a:t>
            </a:r>
            <a:r>
              <a:rPr lang="en-GB" noProof="0" dirty="0"/>
              <a:t> Assistance.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27773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D5F24-2B67-84DE-8DDC-F7777351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noProof="0" dirty="0"/>
              <a:t>Cigna insurances – Outlook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2F5AA3-68DB-D49E-8943-DDBB9B669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noProof="0" dirty="0"/>
              <a:t>In the short term</a:t>
            </a:r>
          </a:p>
          <a:p>
            <a:pPr lvl="1"/>
            <a:r>
              <a:rPr lang="en-GB" noProof="0" dirty="0"/>
              <a:t>Include retirees' children</a:t>
            </a:r>
          </a:p>
          <a:p>
            <a:pPr lvl="1"/>
            <a:r>
              <a:rPr lang="en-GB" noProof="0" dirty="0"/>
              <a:t>Integrate retired members of Cigna's </a:t>
            </a:r>
            <a:r>
              <a:rPr lang="en-GB" noProof="0" dirty="0" err="1"/>
              <a:t>EurPrivilèges</a:t>
            </a:r>
            <a:r>
              <a:rPr lang="en-GB" noProof="0" dirty="0"/>
              <a:t> policy (BCVR 8672) into our Hospitalisation contract (BCVR 8673)</a:t>
            </a:r>
          </a:p>
          <a:p>
            <a:pPr lvl="1"/>
            <a:r>
              <a:rPr lang="en-GB" noProof="0" dirty="0"/>
              <a:t>Offer a </a:t>
            </a:r>
            <a:r>
              <a:rPr lang="en-GB" noProof="0" dirty="0" err="1"/>
              <a:t>Europ</a:t>
            </a:r>
            <a:r>
              <a:rPr lang="en-GB" noProof="0" dirty="0"/>
              <a:t> Assistance contract similar to the one offered by Afiliatys for working people</a:t>
            </a:r>
          </a:p>
          <a:p>
            <a:r>
              <a:rPr lang="en-GB" u="sng" noProof="0" dirty="0"/>
              <a:t>Potential</a:t>
            </a:r>
          </a:p>
          <a:p>
            <a:pPr lvl="1"/>
            <a:r>
              <a:rPr lang="en-GB" noProof="0" dirty="0"/>
              <a:t>100%  of reimbursement on the Hospitalisation contract</a:t>
            </a:r>
          </a:p>
          <a:p>
            <a:pPr lvl="1"/>
            <a:r>
              <a:rPr lang="en-GB" noProof="0" dirty="0"/>
              <a:t>Package Accident Insurance / Hospitalisation Insurance without medical questionnaire</a:t>
            </a:r>
          </a:p>
        </p:txBody>
      </p:sp>
    </p:spTree>
    <p:extLst>
      <p:ext uri="{BB962C8B-B14F-4D97-AF65-F5344CB8AC3E}">
        <p14:creationId xmlns:p14="http://schemas.microsoft.com/office/powerpoint/2010/main" val="999477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2AEC0-47CB-478D-3E5F-75065A4C5C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5697DA-1A7A-FACF-81D3-745F213C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noProof="0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E42D7D-4513-7753-48F3-B9EDA368F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For an optimal coverage</a:t>
            </a:r>
            <a:r>
              <a:rPr lang="en-GB" b="1" dirty="0"/>
              <a:t>, we recommend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(1) supplemental hospitalization insurance;</a:t>
            </a:r>
          </a:p>
          <a:p>
            <a:pPr lvl="1"/>
            <a:r>
              <a:rPr lang="en-GB" dirty="0"/>
              <a:t>(2) supplemental accident insurance, which aims to replace the insurance guaranteed to active employees by Article 73 of the Statute;</a:t>
            </a:r>
          </a:p>
          <a:p>
            <a:pPr lvl="1"/>
            <a:r>
              <a:rPr lang="en-GB" dirty="0"/>
              <a:t>(3) travel insurance.</a:t>
            </a:r>
          </a:p>
          <a:p>
            <a:pPr lvl="1"/>
            <a:endParaRPr lang="en-GB" dirty="0"/>
          </a:p>
          <a:p>
            <a:r>
              <a:rPr lang="en-US" dirty="0"/>
              <a:t>To enroll in Cigna policies</a:t>
            </a:r>
          </a:p>
          <a:p>
            <a:pPr lvl="1"/>
            <a:r>
              <a:rPr lang="en-US" dirty="0"/>
              <a:t>Send requests and documents to info@eurprivileges.com</a:t>
            </a:r>
          </a:p>
          <a:p>
            <a:pPr lvl="1"/>
            <a:r>
              <a:rPr lang="en-US" dirty="0"/>
              <a:t>For </a:t>
            </a:r>
            <a:r>
              <a:rPr lang="en-US"/>
              <a:t>Hospitalisation</a:t>
            </a:r>
            <a:r>
              <a:rPr lang="en-US" dirty="0"/>
              <a:t> Insurance</a:t>
            </a:r>
          </a:p>
          <a:p>
            <a:pPr lvl="2"/>
            <a:r>
              <a:rPr lang="en-US" dirty="0"/>
              <a:t>The application form</a:t>
            </a:r>
          </a:p>
          <a:p>
            <a:pPr lvl="2"/>
            <a:r>
              <a:rPr lang="en-US" dirty="0"/>
              <a:t>The medical questionnaire completed by yourself</a:t>
            </a:r>
          </a:p>
          <a:p>
            <a:pPr lvl="2"/>
            <a:r>
              <a:rPr lang="en-US" dirty="0"/>
              <a:t>The SEPA form for direct debits</a:t>
            </a:r>
          </a:p>
          <a:p>
            <a:pPr lvl="1"/>
            <a:r>
              <a:rPr lang="en-US" dirty="0"/>
              <a:t>For Accident Insurance</a:t>
            </a:r>
          </a:p>
          <a:p>
            <a:pPr lvl="2"/>
            <a:r>
              <a:rPr lang="en-US" dirty="0"/>
              <a:t>The application form</a:t>
            </a:r>
            <a:endParaRPr lang="en-GB" dirty="0"/>
          </a:p>
          <a:p>
            <a:endParaRPr lang="en-GB" u="sng" noProof="0" dirty="0"/>
          </a:p>
        </p:txBody>
      </p:sp>
    </p:spTree>
    <p:extLst>
      <p:ext uri="{BB962C8B-B14F-4D97-AF65-F5344CB8AC3E}">
        <p14:creationId xmlns:p14="http://schemas.microsoft.com/office/powerpoint/2010/main" val="172029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B484FF-9274-89CE-05CF-45554ED1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noProof="0" dirty="0"/>
              <a:t>Agenda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03925A-BE81-9559-9059-8A15F4D01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64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100" kern="0" noProof="0" dirty="0">
                <a:solidFill>
                  <a:srgbClr val="222222"/>
                </a:solidFill>
                <a:ea typeface="Times New Roman" panose="02020603050405020304" pitchFamily="18" charset="0"/>
              </a:rPr>
              <a:t>The Insurance Group of AIACE international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100" kern="0" noProof="0" dirty="0">
                <a:solidFill>
                  <a:srgbClr val="222222"/>
                </a:solidFill>
                <a:ea typeface="Times New Roman" panose="02020603050405020304" pitchFamily="18" charset="0"/>
              </a:rPr>
              <a:t>Why and in which areas should you get an insurance ?</a:t>
            </a:r>
            <a:endParaRPr lang="en-GB" sz="3100" kern="0" noProof="0" dirty="0">
              <a:solidFill>
                <a:srgbClr val="222222"/>
              </a:solidFill>
              <a:effectLst/>
              <a:ea typeface="Times New Roman" panose="02020603050405020304" pitchFamily="18" charset="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sz="3100" noProof="0" dirty="0"/>
              <a:t>How to properly manage your Hospitalisation insurance 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sz="3100" noProof="0" dirty="0"/>
              <a:t>How to properly manage your Accident insurance ?</a:t>
            </a:r>
          </a:p>
        </p:txBody>
      </p:sp>
    </p:spTree>
    <p:extLst>
      <p:ext uri="{BB962C8B-B14F-4D97-AF65-F5344CB8AC3E}">
        <p14:creationId xmlns:p14="http://schemas.microsoft.com/office/powerpoint/2010/main" val="20137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35D4D2-BC51-7E62-5565-67C4BEC90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noProof="0" dirty="0"/>
              <a:t>The Insurance Group of AIACE international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A1DAD3-C937-EB02-2C47-8BDCC81C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/>
              <a:t>The AIACE Insurance Group's objective is to </a:t>
            </a:r>
            <a:r>
              <a:rPr lang="en-GB" b="1" noProof="0" dirty="0"/>
              <a:t>advise retirees or future retirees</a:t>
            </a:r>
            <a:r>
              <a:rPr lang="en-GB" noProof="0" dirty="0"/>
              <a:t> on supplemental health insurance, particularly Cigna insurance.</a:t>
            </a:r>
          </a:p>
          <a:p>
            <a:r>
              <a:rPr lang="en-GB" noProof="0" dirty="0"/>
              <a:t>We are independent from Cigna</a:t>
            </a:r>
          </a:p>
          <a:p>
            <a:r>
              <a:rPr lang="en-GB" noProof="0" dirty="0"/>
              <a:t>We ensure the proper functioning of Cigna policies.</a:t>
            </a:r>
          </a:p>
          <a:p>
            <a:r>
              <a:rPr lang="en-GB" noProof="0" dirty="0"/>
              <a:t>For an optimal coverage</a:t>
            </a:r>
            <a:r>
              <a:rPr lang="en-GB" b="1" noProof="0" dirty="0"/>
              <a:t>, we recommend</a:t>
            </a:r>
            <a:r>
              <a:rPr lang="en-GB" noProof="0" dirty="0"/>
              <a:t>:</a:t>
            </a:r>
          </a:p>
          <a:p>
            <a:pPr lvl="1"/>
            <a:r>
              <a:rPr lang="en-GB" noProof="0" dirty="0"/>
              <a:t>(1) supplemental hospitalization insurance;</a:t>
            </a:r>
          </a:p>
          <a:p>
            <a:pPr lvl="1"/>
            <a:r>
              <a:rPr lang="en-GB" noProof="0" dirty="0"/>
              <a:t>(2) supplemental accident insurance, which aims to replace the insurance guaranteed to active employees by Article 73 of the Statute;</a:t>
            </a:r>
          </a:p>
          <a:p>
            <a:pPr lvl="1"/>
            <a:r>
              <a:rPr lang="en-GB" noProof="0" dirty="0"/>
              <a:t>(3) travel insurance.</a:t>
            </a:r>
          </a:p>
          <a:p>
            <a:r>
              <a:rPr lang="en-GB" noProof="0" dirty="0"/>
              <a:t>Insurance menu of the AIACE web site </a:t>
            </a:r>
            <a:r>
              <a:rPr lang="en-GB" noProof="0" dirty="0">
                <a:hlinkClick r:id="rId3"/>
              </a:rPr>
              <a:t>Assurances | AIACE International</a:t>
            </a:r>
            <a:endParaRPr lang="en-GB" noProof="0" dirty="0"/>
          </a:p>
          <a:p>
            <a:r>
              <a:rPr lang="en-GB" noProof="0" dirty="0"/>
              <a:t>Dedicated email </a:t>
            </a:r>
            <a:r>
              <a:rPr lang="en-GB" sz="2800" kern="0" noProof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GB" sz="2800" u="sng" kern="0" noProof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aiace.assurances@gmail.com</a:t>
            </a:r>
            <a:r>
              <a:rPr lang="en-GB" sz="2800" kern="0" noProof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132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B8829-E6E0-CB13-FC07-96CE2914D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4075DB-6427-3545-7CFC-EE553FFB0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noProof="0" dirty="0"/>
              <a:t>Why should pensioners be insured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B48B7F-8413-6E11-D619-3D8E45E1B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646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100" kern="0" noProof="0" dirty="0">
                <a:solidFill>
                  <a:srgbClr val="222222"/>
                </a:solidFill>
                <a:ea typeface="Times New Roman" panose="02020603050405020304" pitchFamily="18" charset="0"/>
              </a:rPr>
              <a:t>When you retire, </a:t>
            </a:r>
            <a:r>
              <a:rPr lang="en-GB" sz="3100" b="1" kern="0" noProof="0" dirty="0">
                <a:solidFill>
                  <a:srgbClr val="222222"/>
                </a:solidFill>
                <a:ea typeface="Times New Roman" panose="02020603050405020304" pitchFamily="18" charset="0"/>
              </a:rPr>
              <a:t>you lose the statutory accident insurance</a:t>
            </a:r>
            <a:r>
              <a:rPr lang="en-GB" sz="3100" kern="0" noProof="0" dirty="0">
                <a:solidFill>
                  <a:srgbClr val="222222"/>
                </a:solidFill>
                <a:ea typeface="Times New Roman" panose="02020603050405020304" pitchFamily="18" charset="0"/>
              </a:rPr>
              <a:t>, reserved for active personnel (Article 73 of the Statutes).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100" noProof="0" dirty="0"/>
              <a:t>The </a:t>
            </a:r>
            <a:r>
              <a:rPr lang="en-GB" sz="3100" b="1" noProof="0" dirty="0"/>
              <a:t>JSIS reimburses 80%/85% but 51 treatments with a ceiling</a:t>
            </a:r>
          </a:p>
          <a:p>
            <a:pPr lvl="1">
              <a:lnSpc>
                <a:spcPct val="110000"/>
              </a:lnSpc>
            </a:pPr>
            <a:r>
              <a:rPr lang="en-GB" noProof="0" dirty="0"/>
              <a:t>The JSIS may limit its reimbursements in the event of excessive medical expenses, particularly in countries with expensive medical care (USA, Switzerland, etc.).</a:t>
            </a:r>
          </a:p>
          <a:p>
            <a:pPr lvl="1">
              <a:lnSpc>
                <a:spcPct val="110000"/>
              </a:lnSpc>
            </a:pPr>
            <a:r>
              <a:rPr lang="en-GB" noProof="0" dirty="0"/>
              <a:t>Recognition of serious illness (resulting in 100% reimbursement) is not general, subject to ceilings, and is most often limited in time.</a:t>
            </a:r>
          </a:p>
          <a:p>
            <a:pPr lvl="1">
              <a:lnSpc>
                <a:spcPct val="110000"/>
              </a:lnSpc>
            </a:pPr>
            <a:r>
              <a:rPr lang="en-GB" noProof="0" dirty="0"/>
              <a:t>If the remaining JSIS cost exceeds half a monthly pension over one year, the JSIS can supplement it to 90% or 100% under certain conditions. Article 72§3 of the Statutes, called a special measure, requires a lengthy administrative procedure.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100" b="1" noProof="0" dirty="0"/>
              <a:t>The JSIS does not reimburse </a:t>
            </a:r>
            <a:r>
              <a:rPr lang="en-GB" sz="3100" noProof="0" dirty="0"/>
              <a:t>repatriation costs, travel expenses for a relative, or search and rescue operations.</a:t>
            </a:r>
          </a:p>
        </p:txBody>
      </p:sp>
    </p:spTree>
    <p:extLst>
      <p:ext uri="{BB962C8B-B14F-4D97-AF65-F5344CB8AC3E}">
        <p14:creationId xmlns:p14="http://schemas.microsoft.com/office/powerpoint/2010/main" val="273971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A1276-BD08-AFC9-0762-AA3E211D2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76" y="365125"/>
            <a:ext cx="11797989" cy="1325563"/>
          </a:xfrm>
        </p:spPr>
        <p:txBody>
          <a:bodyPr>
            <a:noAutofit/>
          </a:bodyPr>
          <a:lstStyle/>
          <a:p>
            <a:pPr algn="ctr"/>
            <a:r>
              <a:rPr lang="en-GB" sz="3500" b="1" noProof="0" dirty="0"/>
              <a:t>AIACE has concluded with Cigna two insurance contracts supplementary to the RCAM, adapted to the needs of pensioners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68D01F-9585-20C5-E5F9-581FBFBD1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026"/>
            <a:ext cx="10515600" cy="4351338"/>
          </a:xfrm>
        </p:spPr>
        <p:txBody>
          <a:bodyPr>
            <a:noAutofit/>
          </a:bodyPr>
          <a:lstStyle/>
          <a:p>
            <a:r>
              <a:rPr lang="en-GB" sz="3000" b="1" noProof="0" dirty="0"/>
              <a:t>Hospitalisation insurance</a:t>
            </a:r>
            <a:r>
              <a:rPr lang="en-GB" sz="3000" noProof="0" dirty="0"/>
              <a:t>, which allows former European officials and agents to cover medical expenses due to hospitalization and/or surgery that remain to them after the JSIS intervention</a:t>
            </a:r>
          </a:p>
          <a:p>
            <a:pPr marL="0" indent="0">
              <a:buNone/>
            </a:pPr>
            <a:endParaRPr lang="en-GB" sz="3000" noProof="0" dirty="0"/>
          </a:p>
          <a:p>
            <a:r>
              <a:rPr lang="en-GB" sz="3000" b="1" noProof="0" dirty="0"/>
              <a:t>Accident insurance</a:t>
            </a:r>
            <a:r>
              <a:rPr lang="en-GB" sz="3000" noProof="0" dirty="0"/>
              <a:t>, which offers "accident" coverage (reimbursement of medical expenses, provision of a lump sum in the event of disability or death) more or less equivalent to that provided by the Statute for active employees.</a:t>
            </a:r>
          </a:p>
        </p:txBody>
      </p:sp>
    </p:spTree>
    <p:extLst>
      <p:ext uri="{BB962C8B-B14F-4D97-AF65-F5344CB8AC3E}">
        <p14:creationId xmlns:p14="http://schemas.microsoft.com/office/powerpoint/2010/main" val="332031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AB0C33-40C9-F4BF-FEA4-BCC5C4868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145"/>
          </a:xfrm>
        </p:spPr>
        <p:txBody>
          <a:bodyPr>
            <a:normAutofit/>
          </a:bodyPr>
          <a:lstStyle/>
          <a:p>
            <a:r>
              <a:rPr lang="en-GB" sz="4000" b="1" noProof="0" dirty="0"/>
              <a:t>Cigna Hospitalisation Insurance (1/2)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A21206-C4FA-A2A5-966D-FF33296A2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010"/>
            <a:ext cx="10515600" cy="4993241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Reserved for retirees (and disabled staff) of the Institutions and their spouses</a:t>
            </a:r>
          </a:p>
          <a:p>
            <a:r>
              <a:rPr lang="en-GB" noProof="0" dirty="0"/>
              <a:t>Possibility of subscribing up to the </a:t>
            </a:r>
            <a:r>
              <a:rPr lang="en-GB" b="1" noProof="0" dirty="0"/>
              <a:t>69th birthday </a:t>
            </a:r>
            <a:r>
              <a:rPr lang="en-GB" noProof="0" dirty="0"/>
              <a:t>(spouse may be older)</a:t>
            </a:r>
          </a:p>
          <a:p>
            <a:r>
              <a:rPr lang="en-GB" noProof="0" dirty="0"/>
              <a:t>Subscription subject to a </a:t>
            </a:r>
            <a:r>
              <a:rPr lang="en-GB" b="1" noProof="0" dirty="0"/>
              <a:t>medical questionnaire </a:t>
            </a:r>
            <a:r>
              <a:rPr lang="en-GB" noProof="0" dirty="0"/>
              <a:t>(possibility of excluding certain pathologies or refusing)</a:t>
            </a:r>
          </a:p>
          <a:p>
            <a:r>
              <a:rPr lang="en-GB" b="1" noProof="0" dirty="0"/>
              <a:t>Worldwide coverage </a:t>
            </a:r>
            <a:r>
              <a:rPr lang="en-GB" noProof="0" dirty="0"/>
              <a:t>without limitation outside the EU/EEA</a:t>
            </a:r>
          </a:p>
          <a:p>
            <a:r>
              <a:rPr lang="en-GB" noProof="0" dirty="0"/>
              <a:t>This </a:t>
            </a:r>
            <a:r>
              <a:rPr lang="en-GB" b="1" noProof="0" dirty="0"/>
              <a:t>top-up insurance </a:t>
            </a:r>
            <a:r>
              <a:rPr lang="en-GB" noProof="0" dirty="0"/>
              <a:t>covers hospitalizations in a single room, surgical procedures and expenses incurred </a:t>
            </a:r>
            <a:r>
              <a:rPr lang="en-GB" b="1" noProof="0" dirty="0"/>
              <a:t>within 2 months before and 6 months after this hospitalization </a:t>
            </a:r>
            <a:r>
              <a:rPr lang="en-GB" noProof="0" dirty="0"/>
              <a:t>required by an illness or an accident if the accident extension is taken out (including prostheses and medical equipment). The day clinic is covered. The remaining costs for medical rehabilitation </a:t>
            </a:r>
            <a:r>
              <a:rPr lang="en-GB" noProof="0" dirty="0" err="1"/>
              <a:t>centers</a:t>
            </a:r>
            <a:r>
              <a:rPr lang="en-GB" noProof="0" dirty="0"/>
              <a:t> are covered but the costs of cures are excluded.</a:t>
            </a:r>
          </a:p>
          <a:p>
            <a:r>
              <a:rPr lang="en-GB" noProof="0" dirty="0"/>
              <a:t>Reimbursements amount to </a:t>
            </a:r>
            <a:r>
              <a:rPr lang="en-GB" b="1" noProof="0" dirty="0"/>
              <a:t>100% of the difference between the expense and the JSIS reimbursement</a:t>
            </a:r>
            <a:r>
              <a:rPr lang="en-GB" noProof="0" dirty="0"/>
              <a:t>. However, these reimbursements are limited to the amount of the JSIS reimbursement if the latter is less than 50% (for example for countries with expensive healthcare)</a:t>
            </a:r>
          </a:p>
        </p:txBody>
      </p:sp>
    </p:spTree>
    <p:extLst>
      <p:ext uri="{BB962C8B-B14F-4D97-AF65-F5344CB8AC3E}">
        <p14:creationId xmlns:p14="http://schemas.microsoft.com/office/powerpoint/2010/main" val="92814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E24168-769F-637D-2530-DE3997983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67709D-BF8E-5EDA-E951-0B5008272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145"/>
          </a:xfrm>
        </p:spPr>
        <p:txBody>
          <a:bodyPr>
            <a:normAutofit/>
          </a:bodyPr>
          <a:lstStyle/>
          <a:p>
            <a:r>
              <a:rPr lang="en-GB" sz="4000" b="1" noProof="0" dirty="0"/>
              <a:t>Cigna Hospitalisation Insurance (2/2)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CEAADC-5CA7-CEF9-22E6-CDD0BB35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736"/>
            <a:ext cx="10515600" cy="4993241"/>
          </a:xfrm>
        </p:spPr>
        <p:txBody>
          <a:bodyPr>
            <a:normAutofit fontScale="92500"/>
          </a:bodyPr>
          <a:lstStyle/>
          <a:p>
            <a:r>
              <a:rPr lang="en-GB" sz="2400" u="sng" noProof="0" dirty="0"/>
              <a:t>Annual premiums (2025)</a:t>
            </a:r>
          </a:p>
          <a:p>
            <a:pPr marL="2743200" lvl="6" indent="0">
              <a:buNone/>
            </a:pPr>
            <a:r>
              <a:rPr lang="en-GB" sz="2400" noProof="0" dirty="0"/>
              <a:t>		Sickness	     Sickness &amp; Accident	</a:t>
            </a:r>
          </a:p>
          <a:p>
            <a:pPr lvl="1"/>
            <a:r>
              <a:rPr lang="en-GB" noProof="0" dirty="0"/>
              <a:t>Without excess			€315,04		 €353,90</a:t>
            </a:r>
          </a:p>
          <a:p>
            <a:pPr lvl="1"/>
            <a:r>
              <a:rPr lang="en-GB" noProof="0" dirty="0"/>
              <a:t>With a 100€/year excess		€274,47		 €308,45</a:t>
            </a:r>
          </a:p>
          <a:p>
            <a:endParaRPr lang="en-GB" noProof="0" dirty="0"/>
          </a:p>
          <a:p>
            <a:r>
              <a:rPr lang="en-GB" noProof="0" dirty="0"/>
              <a:t>Premiums are indexed annually to the Eurostat medical expenses index.</a:t>
            </a:r>
          </a:p>
          <a:p>
            <a:r>
              <a:rPr lang="en-GB" noProof="0" dirty="0"/>
              <a:t>A premium review may be requested based on a reporting of expenditure and revenue trends, subject to AIACE approval.</a:t>
            </a:r>
          </a:p>
          <a:p>
            <a:pPr marL="457200" lvl="1" indent="0">
              <a:buNone/>
            </a:pPr>
            <a:r>
              <a:rPr lang="en-GB" noProof="0" dirty="0"/>
              <a:t>Latest revisions (including the index): 2024 +13%, 2025 +7%.</a:t>
            </a:r>
          </a:p>
          <a:p>
            <a:r>
              <a:rPr lang="en-GB" u="sng" noProof="0" dirty="0"/>
              <a:t>Note:</a:t>
            </a:r>
            <a:r>
              <a:rPr lang="en-GB" noProof="0" dirty="0"/>
              <a:t> For active officials and agents, Allianz's </a:t>
            </a:r>
            <a:r>
              <a:rPr lang="en-GB" noProof="0" dirty="0" err="1"/>
              <a:t>HospiSafe</a:t>
            </a:r>
            <a:r>
              <a:rPr lang="en-GB" noProof="0" dirty="0"/>
              <a:t> insurance, offered as part of an Afiliatys framework contract, is an excellent alternative to Cigna's Hospitalization insurance.</a:t>
            </a:r>
          </a:p>
        </p:txBody>
      </p:sp>
    </p:spTree>
    <p:extLst>
      <p:ext uri="{BB962C8B-B14F-4D97-AF65-F5344CB8AC3E}">
        <p14:creationId xmlns:p14="http://schemas.microsoft.com/office/powerpoint/2010/main" val="397151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B7ACBA-CE82-48A5-A080-354AF7AB1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855"/>
          </a:xfrm>
        </p:spPr>
        <p:txBody>
          <a:bodyPr>
            <a:normAutofit/>
          </a:bodyPr>
          <a:lstStyle/>
          <a:p>
            <a:r>
              <a:rPr lang="en-GB" sz="3600" b="1" noProof="0" dirty="0"/>
              <a:t>Hospitalisation Insurance - Points of attention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5378B-39A8-867A-1A2B-0D1CE5E33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87" y="1363288"/>
            <a:ext cx="10515600" cy="3742968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/>
              <a:t>No clause in the contract authorizes the insurance company to refuse expenses that are deemed unnecessary or excessive by its medical advisor.</a:t>
            </a:r>
          </a:p>
          <a:p>
            <a:r>
              <a:rPr lang="en-GB" noProof="0" dirty="0"/>
              <a:t>Attention : This is a supplemental insurance to the JSIS: Cigna will only reimburse expenses accepted by the JSIS (e.g., thermometers).</a:t>
            </a:r>
          </a:p>
          <a:p>
            <a:r>
              <a:rPr lang="en-GB" noProof="0" dirty="0"/>
              <a:t>Medical expenses incurred two months before and six months after hospitalisation are reimbursable, but the link with the hospitalization must be clearly demonstrated.</a:t>
            </a:r>
          </a:p>
          <a:p>
            <a:r>
              <a:rPr lang="en-GB" noProof="0" dirty="0"/>
              <a:t>The amount reimbursed by CIGNA cannot exceed the amount reimbursed by the JSIS.</a:t>
            </a:r>
          </a:p>
          <a:p>
            <a:pPr marL="0" indent="0">
              <a:buNone/>
            </a:pPr>
            <a:r>
              <a:rPr lang="en-GB" noProof="0" dirty="0"/>
              <a:t>	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CE0AB36-5BF6-549D-C4FE-476A208E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216" y="4433155"/>
            <a:ext cx="6668428" cy="186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7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017635-9A1D-30D1-4D3B-E66ED6E9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371"/>
            <a:ext cx="10515600" cy="878048"/>
          </a:xfrm>
        </p:spPr>
        <p:txBody>
          <a:bodyPr>
            <a:normAutofit/>
          </a:bodyPr>
          <a:lstStyle/>
          <a:p>
            <a:pPr algn="ctr"/>
            <a:r>
              <a:rPr lang="en-GB" sz="3400" b="1" noProof="0" dirty="0"/>
              <a:t>Hospitalisation Insurance- Reimbursement procedure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4E58CC-5B83-97B8-4460-CA12CD49B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418"/>
            <a:ext cx="10515600" cy="5402953"/>
          </a:xfrm>
        </p:spPr>
        <p:txBody>
          <a:bodyPr>
            <a:normAutofit fontScale="77500" lnSpcReduction="20000"/>
          </a:bodyPr>
          <a:lstStyle/>
          <a:p>
            <a:pPr marL="514350" indent="-514350" fontAlgn="base">
              <a:lnSpc>
                <a:spcPct val="120000"/>
              </a:lnSpc>
              <a:buFont typeface="+mj-lt"/>
              <a:buAutoNum type="arabicPeriod"/>
            </a:pPr>
            <a:r>
              <a:rPr lang="en-GB" noProof="0" dirty="0"/>
              <a:t> Prepare the following supporting documents:</a:t>
            </a:r>
          </a:p>
          <a:p>
            <a:pPr lvl="1" fontAlgn="base">
              <a:lnSpc>
                <a:spcPct val="120000"/>
              </a:lnSpc>
            </a:pPr>
            <a:r>
              <a:rPr lang="en-GB" noProof="0" dirty="0"/>
              <a:t>  JSIS statement of reimbursements;</a:t>
            </a:r>
          </a:p>
          <a:p>
            <a:pPr lvl="1" fontAlgn="base">
              <a:lnSpc>
                <a:spcPct val="120000"/>
              </a:lnSpc>
            </a:pPr>
            <a:r>
              <a:rPr lang="en-GB" noProof="0" dirty="0"/>
              <a:t>Copies of invoices for outpatient care received up to 2 months before and 6 months after hospitalization as well as the Hospitalisation invoices</a:t>
            </a:r>
          </a:p>
          <a:p>
            <a:pPr marL="0" indent="0" fontAlgn="base">
              <a:buNone/>
            </a:pPr>
            <a:r>
              <a:rPr lang="en-GB" noProof="0" dirty="0"/>
              <a:t>2.     Download the</a:t>
            </a:r>
            <a:r>
              <a:rPr lang="en-GB" b="1" noProof="0" dirty="0">
                <a:hlinkClick r:id="rId2"/>
              </a:rPr>
              <a:t> application form for a reimbursement</a:t>
            </a:r>
            <a:r>
              <a:rPr lang="en-GB" u="sng" noProof="0" dirty="0"/>
              <a:t> from Cigna</a:t>
            </a:r>
            <a:endParaRPr lang="en-GB" noProof="0" dirty="0"/>
          </a:p>
          <a:p>
            <a:pPr marL="0" indent="0" fontAlgn="base">
              <a:buNone/>
            </a:pPr>
            <a:r>
              <a:rPr lang="en-GB" noProof="0" dirty="0"/>
              <a:t>3.     Complete and sign it.</a:t>
            </a:r>
            <a:br>
              <a:rPr lang="en-GB" noProof="0" dirty="0"/>
            </a:br>
            <a:r>
              <a:rPr lang="en-GB" noProof="0" dirty="0"/>
              <a:t>If your banking details have changed, please complete the ‘Payment’ section on the form.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GB" noProof="0" dirty="0"/>
              <a:t>4.     Send your reimbursement application, accompanied by all the supporting documents:</a:t>
            </a:r>
          </a:p>
          <a:p>
            <a:pPr lvl="1" fontAlgn="base">
              <a:lnSpc>
                <a:spcPct val="120000"/>
              </a:lnSpc>
            </a:pPr>
            <a:r>
              <a:rPr lang="en-GB" noProof="0" dirty="0"/>
              <a:t>on line: go to your </a:t>
            </a:r>
            <a:r>
              <a:rPr lang="en-GB" b="1" noProof="0" dirty="0">
                <a:hlinkClick r:id="rId3"/>
              </a:rPr>
              <a:t>personal web pages</a:t>
            </a:r>
            <a:r>
              <a:rPr lang="en-GB" u="sng" noProof="0" dirty="0"/>
              <a:t> on Cigna’s website</a:t>
            </a:r>
            <a:endParaRPr lang="en-GB" noProof="0" dirty="0"/>
          </a:p>
          <a:p>
            <a:pPr lvl="1" fontAlgn="base">
              <a:lnSpc>
                <a:spcPct val="120000"/>
              </a:lnSpc>
            </a:pPr>
            <a:r>
              <a:rPr lang="en-GB" noProof="0" dirty="0"/>
              <a:t>by email to  </a:t>
            </a:r>
            <a:r>
              <a:rPr lang="en-GB" b="1" noProof="0" dirty="0">
                <a:hlinkClick r:id="rId4"/>
              </a:rPr>
              <a:t>claims082@eurprivileges.com</a:t>
            </a:r>
            <a:endParaRPr lang="en-GB" b="1" noProof="0" dirty="0"/>
          </a:p>
          <a:p>
            <a:pPr lvl="2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GB" sz="2300" noProof="0" dirty="0">
                <a:solidFill>
                  <a:srgbClr val="FF0000"/>
                </a:solidFill>
              </a:rPr>
              <a:t>Attention : For the </a:t>
            </a:r>
            <a:r>
              <a:rPr lang="en-GB" sz="2300" noProof="0" dirty="0" err="1">
                <a:solidFill>
                  <a:srgbClr val="FF0000"/>
                </a:solidFill>
              </a:rPr>
              <a:t>EurPrivilèges</a:t>
            </a:r>
            <a:r>
              <a:rPr lang="en-GB" sz="2300" noProof="0" dirty="0">
                <a:solidFill>
                  <a:srgbClr val="FF0000"/>
                </a:solidFill>
              </a:rPr>
              <a:t> contract (BCVR 8672), the address is different</a:t>
            </a:r>
          </a:p>
          <a:p>
            <a:pPr lvl="1" fontAlgn="base">
              <a:lnSpc>
                <a:spcPct val="120000"/>
              </a:lnSpc>
            </a:pPr>
            <a:r>
              <a:rPr lang="en-GB" noProof="0" dirty="0"/>
              <a:t>by post to: Cigna, Plantin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Moretuslei</a:t>
            </a:r>
            <a:r>
              <a:rPr lang="en-GB" noProof="0" dirty="0"/>
              <a:t> 299, 2140 Antwerp</a:t>
            </a:r>
            <a:br>
              <a:rPr lang="en-GB" noProof="0" dirty="0"/>
            </a:br>
            <a:r>
              <a:rPr lang="en-GB" sz="2300" u="sng" noProof="0" dirty="0">
                <a:solidFill>
                  <a:srgbClr val="FF0000"/>
                </a:solidFill>
              </a:rPr>
              <a:t>Attention:</a:t>
            </a:r>
            <a:r>
              <a:rPr lang="en-GB" sz="2300" noProof="0" dirty="0">
                <a:solidFill>
                  <a:srgbClr val="FF0000"/>
                </a:solidFill>
              </a:rPr>
              <a:t> </a:t>
            </a:r>
            <a:r>
              <a:rPr lang="en-GB" sz="2300" u="sng" noProof="0" dirty="0">
                <a:solidFill>
                  <a:srgbClr val="FF0000"/>
                </a:solidFill>
              </a:rPr>
              <a:t>In view of the risk that your mail may be lost in transit, we recommend that you send it by registered post</a:t>
            </a:r>
            <a:endParaRPr lang="en-GB" sz="2300" noProof="0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en-GB" noProof="0" dirty="0"/>
              <a:t>5.     You may consult your Cigna reimbursement statements on line on your </a:t>
            </a:r>
            <a:r>
              <a:rPr lang="en-GB" b="1" noProof="0" dirty="0">
                <a:hlinkClick r:id="rId3"/>
              </a:rPr>
              <a:t>personal web pages</a:t>
            </a:r>
            <a:r>
              <a:rPr lang="en-GB" noProof="0" dirty="0"/>
              <a:t> (after activation of the service).</a:t>
            </a:r>
          </a:p>
        </p:txBody>
      </p:sp>
    </p:spTree>
    <p:extLst>
      <p:ext uri="{BB962C8B-B14F-4D97-AF65-F5344CB8AC3E}">
        <p14:creationId xmlns:p14="http://schemas.microsoft.com/office/powerpoint/2010/main" val="41381452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1805</Words>
  <Application>Microsoft Office PowerPoint</Application>
  <PresentationFormat>Grand écran</PresentationFormat>
  <Paragraphs>151</Paragraphs>
  <Slides>17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Thème Office</vt:lpstr>
      <vt:lpstr> </vt:lpstr>
      <vt:lpstr>Agenda</vt:lpstr>
      <vt:lpstr>The Insurance Group of AIACE international</vt:lpstr>
      <vt:lpstr>Why should pensioners be insured ?</vt:lpstr>
      <vt:lpstr>AIACE has concluded with Cigna two insurance contracts supplementary to the RCAM, adapted to the needs of pensioners</vt:lpstr>
      <vt:lpstr>Cigna Hospitalisation Insurance (1/2)</vt:lpstr>
      <vt:lpstr>Cigna Hospitalisation Insurance (2/2)</vt:lpstr>
      <vt:lpstr>Hospitalisation Insurance - Points of attention</vt:lpstr>
      <vt:lpstr>Hospitalisation Insurance- Reimbursement procedure</vt:lpstr>
      <vt:lpstr>Cigna Accident insurance</vt:lpstr>
      <vt:lpstr>The Accident insurance: Benefits and premiums </vt:lpstr>
      <vt:lpstr>Accident insurance – Points of attention (1/2)</vt:lpstr>
      <vt:lpstr>Accident insurance – Points of attention (2/2)</vt:lpstr>
      <vt:lpstr>Accident insurance – What to do in case of accident ?</vt:lpstr>
      <vt:lpstr>Travel and Repatriation Insurance</vt:lpstr>
      <vt:lpstr>Cigna insurances – Outlook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AIACE – Séminaire de préparation à la retraite</dc:title>
  <dc:creator>hubert cousin</dc:creator>
  <cp:lastModifiedBy>hubert cousin</cp:lastModifiedBy>
  <cp:revision>56</cp:revision>
  <dcterms:created xsi:type="dcterms:W3CDTF">2025-04-15T15:42:48Z</dcterms:created>
  <dcterms:modified xsi:type="dcterms:W3CDTF">2025-06-21T15:31:27Z</dcterms:modified>
</cp:coreProperties>
</file>