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9" r:id="rId4"/>
    <p:sldId id="266" r:id="rId5"/>
    <p:sldId id="258" r:id="rId6"/>
    <p:sldId id="261" r:id="rId7"/>
    <p:sldId id="265" r:id="rId8"/>
    <p:sldId id="267" r:id="rId9"/>
    <p:sldId id="268" r:id="rId10"/>
    <p:sldId id="260" r:id="rId11"/>
    <p:sldId id="262" r:id="rId12"/>
    <p:sldId id="269" r:id="rId13"/>
    <p:sldId id="271" r:id="rId14"/>
    <p:sldId id="270" r:id="rId15"/>
    <p:sldId id="263" r:id="rId16"/>
    <p:sldId id="272" r:id="rId17"/>
    <p:sldId id="273"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41" autoAdjust="0"/>
  </p:normalViewPr>
  <p:slideViewPr>
    <p:cSldViewPr snapToGrid="0">
      <p:cViewPr varScale="1">
        <p:scale>
          <a:sx n="62" d="100"/>
          <a:sy n="62" d="100"/>
        </p:scale>
        <p:origin x="828" y="52"/>
      </p:cViewPr>
      <p:guideLst/>
    </p:cSldViewPr>
  </p:slideViewPr>
  <p:outlineViewPr>
    <p:cViewPr>
      <p:scale>
        <a:sx n="33" d="100"/>
        <a:sy n="33" d="100"/>
      </p:scale>
      <p:origin x="0" y="-10780"/>
    </p:cViewPr>
  </p:outlineViewPr>
  <p:notesTextViewPr>
    <p:cViewPr>
      <p:scale>
        <a:sx n="1" d="1"/>
        <a:sy n="1" d="1"/>
      </p:scale>
      <p:origin x="0" y="0"/>
    </p:cViewPr>
  </p:notesTextViewPr>
  <p:sorterViewPr>
    <p:cViewPr>
      <p:scale>
        <a:sx n="100" d="100"/>
        <a:sy n="100" d="100"/>
      </p:scale>
      <p:origin x="0" y="-2768"/>
    </p:cViewPr>
  </p:sorterViewPr>
  <p:notesViewPr>
    <p:cSldViewPr snapToGrid="0">
      <p:cViewPr varScale="1">
        <p:scale>
          <a:sx n="50" d="100"/>
          <a:sy n="50" d="100"/>
        </p:scale>
        <p:origin x="2708"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748E50-CF6D-45E5-B6C8-1D3F09B7B4F3}" type="datetimeFigureOut">
              <a:rPr lang="fr-BE" smtClean="0"/>
              <a:t>21-06-25</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EE33C9-8404-487F-A71A-610EAA6075A5}" type="slidenum">
              <a:rPr lang="fr-BE" smtClean="0"/>
              <a:t>‹N°›</a:t>
            </a:fld>
            <a:endParaRPr lang="fr-BE"/>
          </a:p>
        </p:txBody>
      </p:sp>
    </p:spTree>
    <p:extLst>
      <p:ext uri="{BB962C8B-B14F-4D97-AF65-F5344CB8AC3E}">
        <p14:creationId xmlns:p14="http://schemas.microsoft.com/office/powerpoint/2010/main" val="4028701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EE33C9-8404-487F-A71A-610EAA6075A5}" type="slidenum">
              <a:rPr lang="fr-BE" smtClean="0"/>
              <a:t>2</a:t>
            </a:fld>
            <a:endParaRPr lang="fr-BE"/>
          </a:p>
        </p:txBody>
      </p:sp>
    </p:spTree>
    <p:extLst>
      <p:ext uri="{BB962C8B-B14F-4D97-AF65-F5344CB8AC3E}">
        <p14:creationId xmlns:p14="http://schemas.microsoft.com/office/powerpoint/2010/main" val="628698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5"/>
          </p:nvPr>
        </p:nvSpPr>
        <p:spPr/>
        <p:txBody>
          <a:bodyPr/>
          <a:lstStyle/>
          <a:p>
            <a:fld id="{1FEE33C9-8404-487F-A71A-610EAA6075A5}" type="slidenum">
              <a:rPr lang="fr-BE" smtClean="0"/>
              <a:t>3</a:t>
            </a:fld>
            <a:endParaRPr lang="fr-BE"/>
          </a:p>
        </p:txBody>
      </p:sp>
    </p:spTree>
    <p:extLst>
      <p:ext uri="{BB962C8B-B14F-4D97-AF65-F5344CB8AC3E}">
        <p14:creationId xmlns:p14="http://schemas.microsoft.com/office/powerpoint/2010/main" val="1576103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7026D-C180-3E30-B872-0A191F9E0CB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F3A1B624-B85C-F43E-1F21-0EFD41F579EA}"/>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55F59A97-9691-EE53-9296-3C9850A6D031}"/>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22A8EE9D-F577-7B40-9922-69BAA0B9745B}"/>
              </a:ext>
            </a:extLst>
          </p:cNvPr>
          <p:cNvSpPr>
            <a:spLocks noGrp="1"/>
          </p:cNvSpPr>
          <p:nvPr>
            <p:ph type="sldNum" sz="quarter" idx="5"/>
          </p:nvPr>
        </p:nvSpPr>
        <p:spPr/>
        <p:txBody>
          <a:bodyPr/>
          <a:lstStyle/>
          <a:p>
            <a:fld id="{1FEE33C9-8404-487F-A71A-610EAA6075A5}" type="slidenum">
              <a:rPr lang="fr-BE" smtClean="0"/>
              <a:t>4</a:t>
            </a:fld>
            <a:endParaRPr lang="fr-BE"/>
          </a:p>
        </p:txBody>
      </p:sp>
    </p:spTree>
    <p:extLst>
      <p:ext uri="{BB962C8B-B14F-4D97-AF65-F5344CB8AC3E}">
        <p14:creationId xmlns:p14="http://schemas.microsoft.com/office/powerpoint/2010/main" val="1501726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EE33C9-8404-487F-A71A-610EAA6075A5}" type="slidenum">
              <a:rPr lang="fr-BE" smtClean="0"/>
              <a:t>6</a:t>
            </a:fld>
            <a:endParaRPr lang="fr-BE"/>
          </a:p>
        </p:txBody>
      </p:sp>
    </p:spTree>
    <p:extLst>
      <p:ext uri="{BB962C8B-B14F-4D97-AF65-F5344CB8AC3E}">
        <p14:creationId xmlns:p14="http://schemas.microsoft.com/office/powerpoint/2010/main" val="1205807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EE33C9-8404-487F-A71A-610EAA6075A5}" type="slidenum">
              <a:rPr lang="fr-BE" smtClean="0"/>
              <a:t>13</a:t>
            </a:fld>
            <a:endParaRPr lang="fr-BE"/>
          </a:p>
        </p:txBody>
      </p:sp>
    </p:spTree>
    <p:extLst>
      <p:ext uri="{BB962C8B-B14F-4D97-AF65-F5344CB8AC3E}">
        <p14:creationId xmlns:p14="http://schemas.microsoft.com/office/powerpoint/2010/main" val="3591718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105D53-7409-E64D-C0AB-AFC6E34C83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00F1CDF5-606B-FED3-2698-B391CB757F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7DA620A5-9383-1FC3-3BB7-46D3E06474D1}"/>
              </a:ext>
            </a:extLst>
          </p:cNvPr>
          <p:cNvSpPr>
            <a:spLocks noGrp="1"/>
          </p:cNvSpPr>
          <p:nvPr>
            <p:ph type="dt" sz="half" idx="10"/>
          </p:nvPr>
        </p:nvSpPr>
        <p:spPr/>
        <p:txBody>
          <a:bodyPr/>
          <a:lstStyle/>
          <a:p>
            <a:fld id="{72CEE65B-9686-4593-9EF9-B04097CC5E2D}" type="datetimeFigureOut">
              <a:rPr lang="fr-BE" smtClean="0"/>
              <a:t>21-06-25</a:t>
            </a:fld>
            <a:endParaRPr lang="fr-BE"/>
          </a:p>
        </p:txBody>
      </p:sp>
      <p:sp>
        <p:nvSpPr>
          <p:cNvPr id="5" name="Espace réservé du pied de page 4">
            <a:extLst>
              <a:ext uri="{FF2B5EF4-FFF2-40B4-BE49-F238E27FC236}">
                <a16:creationId xmlns:a16="http://schemas.microsoft.com/office/drawing/2014/main" id="{0A337780-4282-795B-2F71-606D4F767E60}"/>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327BE22B-98D3-F171-9374-1833E20CEB89}"/>
              </a:ext>
            </a:extLst>
          </p:cNvPr>
          <p:cNvSpPr>
            <a:spLocks noGrp="1"/>
          </p:cNvSpPr>
          <p:nvPr>
            <p:ph type="sldNum" sz="quarter" idx="12"/>
          </p:nvPr>
        </p:nvSpPr>
        <p:spPr/>
        <p:txBody>
          <a:bodyPr/>
          <a:lstStyle/>
          <a:p>
            <a:fld id="{5B99559E-2397-41F9-8A69-F032576187C1}" type="slidenum">
              <a:rPr lang="fr-BE" smtClean="0"/>
              <a:t>‹N°›</a:t>
            </a:fld>
            <a:endParaRPr lang="fr-BE"/>
          </a:p>
        </p:txBody>
      </p:sp>
    </p:spTree>
    <p:extLst>
      <p:ext uri="{BB962C8B-B14F-4D97-AF65-F5344CB8AC3E}">
        <p14:creationId xmlns:p14="http://schemas.microsoft.com/office/powerpoint/2010/main" val="2675201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C4A1BE-F617-E85E-3DAB-F160582A4D76}"/>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81CB4520-E03A-4908-7CE7-0A6369A05F1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5816B319-917F-0202-491E-FAD085D035DE}"/>
              </a:ext>
            </a:extLst>
          </p:cNvPr>
          <p:cNvSpPr>
            <a:spLocks noGrp="1"/>
          </p:cNvSpPr>
          <p:nvPr>
            <p:ph type="dt" sz="half" idx="10"/>
          </p:nvPr>
        </p:nvSpPr>
        <p:spPr/>
        <p:txBody>
          <a:bodyPr/>
          <a:lstStyle/>
          <a:p>
            <a:fld id="{72CEE65B-9686-4593-9EF9-B04097CC5E2D}" type="datetimeFigureOut">
              <a:rPr lang="fr-BE" smtClean="0"/>
              <a:t>21-06-25</a:t>
            </a:fld>
            <a:endParaRPr lang="fr-BE"/>
          </a:p>
        </p:txBody>
      </p:sp>
      <p:sp>
        <p:nvSpPr>
          <p:cNvPr id="5" name="Espace réservé du pied de page 4">
            <a:extLst>
              <a:ext uri="{FF2B5EF4-FFF2-40B4-BE49-F238E27FC236}">
                <a16:creationId xmlns:a16="http://schemas.microsoft.com/office/drawing/2014/main" id="{5BED4F2B-07E5-5F67-26DB-355B7469B463}"/>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D9351B7A-7C8F-DBC0-E078-A26D87AE24E0}"/>
              </a:ext>
            </a:extLst>
          </p:cNvPr>
          <p:cNvSpPr>
            <a:spLocks noGrp="1"/>
          </p:cNvSpPr>
          <p:nvPr>
            <p:ph type="sldNum" sz="quarter" idx="12"/>
          </p:nvPr>
        </p:nvSpPr>
        <p:spPr/>
        <p:txBody>
          <a:bodyPr/>
          <a:lstStyle/>
          <a:p>
            <a:fld id="{5B99559E-2397-41F9-8A69-F032576187C1}" type="slidenum">
              <a:rPr lang="fr-BE" smtClean="0"/>
              <a:t>‹N°›</a:t>
            </a:fld>
            <a:endParaRPr lang="fr-BE"/>
          </a:p>
        </p:txBody>
      </p:sp>
    </p:spTree>
    <p:extLst>
      <p:ext uri="{BB962C8B-B14F-4D97-AF65-F5344CB8AC3E}">
        <p14:creationId xmlns:p14="http://schemas.microsoft.com/office/powerpoint/2010/main" val="3408633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58E5AD0-6943-7A72-7E76-2B3EF40C69AF}"/>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EE538339-A7CE-0096-55B6-281F0FA7EE2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89B46341-1158-8817-96CE-AAB5CA2FDEFA}"/>
              </a:ext>
            </a:extLst>
          </p:cNvPr>
          <p:cNvSpPr>
            <a:spLocks noGrp="1"/>
          </p:cNvSpPr>
          <p:nvPr>
            <p:ph type="dt" sz="half" idx="10"/>
          </p:nvPr>
        </p:nvSpPr>
        <p:spPr/>
        <p:txBody>
          <a:bodyPr/>
          <a:lstStyle/>
          <a:p>
            <a:fld id="{72CEE65B-9686-4593-9EF9-B04097CC5E2D}" type="datetimeFigureOut">
              <a:rPr lang="fr-BE" smtClean="0"/>
              <a:t>21-06-25</a:t>
            </a:fld>
            <a:endParaRPr lang="fr-BE"/>
          </a:p>
        </p:txBody>
      </p:sp>
      <p:sp>
        <p:nvSpPr>
          <p:cNvPr id="5" name="Espace réservé du pied de page 4">
            <a:extLst>
              <a:ext uri="{FF2B5EF4-FFF2-40B4-BE49-F238E27FC236}">
                <a16:creationId xmlns:a16="http://schemas.microsoft.com/office/drawing/2014/main" id="{CC82426C-B7F8-0B1A-07E9-60D5A0C5D200}"/>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1112F203-24DD-178D-281C-E3FCDC71EB3F}"/>
              </a:ext>
            </a:extLst>
          </p:cNvPr>
          <p:cNvSpPr>
            <a:spLocks noGrp="1"/>
          </p:cNvSpPr>
          <p:nvPr>
            <p:ph type="sldNum" sz="quarter" idx="12"/>
          </p:nvPr>
        </p:nvSpPr>
        <p:spPr/>
        <p:txBody>
          <a:bodyPr/>
          <a:lstStyle/>
          <a:p>
            <a:fld id="{5B99559E-2397-41F9-8A69-F032576187C1}" type="slidenum">
              <a:rPr lang="fr-BE" smtClean="0"/>
              <a:t>‹N°›</a:t>
            </a:fld>
            <a:endParaRPr lang="fr-BE"/>
          </a:p>
        </p:txBody>
      </p:sp>
    </p:spTree>
    <p:extLst>
      <p:ext uri="{BB962C8B-B14F-4D97-AF65-F5344CB8AC3E}">
        <p14:creationId xmlns:p14="http://schemas.microsoft.com/office/powerpoint/2010/main" val="67791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25B1DA-DB41-8621-A8DE-64638059FC9D}"/>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262E40B3-10B0-E427-45C8-3353519935A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37788B51-2358-F319-341C-09F585DA32A2}"/>
              </a:ext>
            </a:extLst>
          </p:cNvPr>
          <p:cNvSpPr>
            <a:spLocks noGrp="1"/>
          </p:cNvSpPr>
          <p:nvPr>
            <p:ph type="dt" sz="half" idx="10"/>
          </p:nvPr>
        </p:nvSpPr>
        <p:spPr/>
        <p:txBody>
          <a:bodyPr/>
          <a:lstStyle/>
          <a:p>
            <a:fld id="{72CEE65B-9686-4593-9EF9-B04097CC5E2D}" type="datetimeFigureOut">
              <a:rPr lang="fr-BE" smtClean="0"/>
              <a:t>21-06-25</a:t>
            </a:fld>
            <a:endParaRPr lang="fr-BE"/>
          </a:p>
        </p:txBody>
      </p:sp>
      <p:sp>
        <p:nvSpPr>
          <p:cNvPr id="5" name="Espace réservé du pied de page 4">
            <a:extLst>
              <a:ext uri="{FF2B5EF4-FFF2-40B4-BE49-F238E27FC236}">
                <a16:creationId xmlns:a16="http://schemas.microsoft.com/office/drawing/2014/main" id="{5A995675-175C-82D8-1F70-480E40CCDFEF}"/>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738CADD4-35EA-3C18-C608-BB6145A23523}"/>
              </a:ext>
            </a:extLst>
          </p:cNvPr>
          <p:cNvSpPr>
            <a:spLocks noGrp="1"/>
          </p:cNvSpPr>
          <p:nvPr>
            <p:ph type="sldNum" sz="quarter" idx="12"/>
          </p:nvPr>
        </p:nvSpPr>
        <p:spPr/>
        <p:txBody>
          <a:bodyPr/>
          <a:lstStyle/>
          <a:p>
            <a:fld id="{5B99559E-2397-41F9-8A69-F032576187C1}" type="slidenum">
              <a:rPr lang="fr-BE" smtClean="0"/>
              <a:t>‹N°›</a:t>
            </a:fld>
            <a:endParaRPr lang="fr-BE"/>
          </a:p>
        </p:txBody>
      </p:sp>
    </p:spTree>
    <p:extLst>
      <p:ext uri="{BB962C8B-B14F-4D97-AF65-F5344CB8AC3E}">
        <p14:creationId xmlns:p14="http://schemas.microsoft.com/office/powerpoint/2010/main" val="2562631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86656F-1FFF-5026-4D5B-4A58EB186D1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FF4E4BE4-A283-756D-214A-741C547B5A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4150415-9536-8F17-EADD-5435B85090B8}"/>
              </a:ext>
            </a:extLst>
          </p:cNvPr>
          <p:cNvSpPr>
            <a:spLocks noGrp="1"/>
          </p:cNvSpPr>
          <p:nvPr>
            <p:ph type="dt" sz="half" idx="10"/>
          </p:nvPr>
        </p:nvSpPr>
        <p:spPr/>
        <p:txBody>
          <a:bodyPr/>
          <a:lstStyle/>
          <a:p>
            <a:fld id="{72CEE65B-9686-4593-9EF9-B04097CC5E2D}" type="datetimeFigureOut">
              <a:rPr lang="fr-BE" smtClean="0"/>
              <a:t>21-06-25</a:t>
            </a:fld>
            <a:endParaRPr lang="fr-BE"/>
          </a:p>
        </p:txBody>
      </p:sp>
      <p:sp>
        <p:nvSpPr>
          <p:cNvPr id="5" name="Espace réservé du pied de page 4">
            <a:extLst>
              <a:ext uri="{FF2B5EF4-FFF2-40B4-BE49-F238E27FC236}">
                <a16:creationId xmlns:a16="http://schemas.microsoft.com/office/drawing/2014/main" id="{8706EB4E-7F9D-B06D-E939-1700347A5473}"/>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48EEAE31-1BE4-CED5-B4F4-A54102AFB7EE}"/>
              </a:ext>
            </a:extLst>
          </p:cNvPr>
          <p:cNvSpPr>
            <a:spLocks noGrp="1"/>
          </p:cNvSpPr>
          <p:nvPr>
            <p:ph type="sldNum" sz="quarter" idx="12"/>
          </p:nvPr>
        </p:nvSpPr>
        <p:spPr/>
        <p:txBody>
          <a:bodyPr/>
          <a:lstStyle/>
          <a:p>
            <a:fld id="{5B99559E-2397-41F9-8A69-F032576187C1}" type="slidenum">
              <a:rPr lang="fr-BE" smtClean="0"/>
              <a:t>‹N°›</a:t>
            </a:fld>
            <a:endParaRPr lang="fr-BE"/>
          </a:p>
        </p:txBody>
      </p:sp>
    </p:spTree>
    <p:extLst>
      <p:ext uri="{BB962C8B-B14F-4D97-AF65-F5344CB8AC3E}">
        <p14:creationId xmlns:p14="http://schemas.microsoft.com/office/powerpoint/2010/main" val="359153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F96AE1-DC8F-E0AF-823B-17FFFFA85BA7}"/>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715C14FA-2BD2-C7D0-87BC-A1ACB144C23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3CD4DAA8-C74C-C2EF-010D-26638411335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B5F727D0-8847-98A4-4191-F83AA6123FE1}"/>
              </a:ext>
            </a:extLst>
          </p:cNvPr>
          <p:cNvSpPr>
            <a:spLocks noGrp="1"/>
          </p:cNvSpPr>
          <p:nvPr>
            <p:ph type="dt" sz="half" idx="10"/>
          </p:nvPr>
        </p:nvSpPr>
        <p:spPr/>
        <p:txBody>
          <a:bodyPr/>
          <a:lstStyle/>
          <a:p>
            <a:fld id="{72CEE65B-9686-4593-9EF9-B04097CC5E2D}" type="datetimeFigureOut">
              <a:rPr lang="fr-BE" smtClean="0"/>
              <a:t>21-06-25</a:t>
            </a:fld>
            <a:endParaRPr lang="fr-BE"/>
          </a:p>
        </p:txBody>
      </p:sp>
      <p:sp>
        <p:nvSpPr>
          <p:cNvPr id="6" name="Espace réservé du pied de page 5">
            <a:extLst>
              <a:ext uri="{FF2B5EF4-FFF2-40B4-BE49-F238E27FC236}">
                <a16:creationId xmlns:a16="http://schemas.microsoft.com/office/drawing/2014/main" id="{DA2DC9AA-A042-CB4A-6426-33A102750C2D}"/>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6F034CA7-E743-AA23-572E-B26EBA1942E5}"/>
              </a:ext>
            </a:extLst>
          </p:cNvPr>
          <p:cNvSpPr>
            <a:spLocks noGrp="1"/>
          </p:cNvSpPr>
          <p:nvPr>
            <p:ph type="sldNum" sz="quarter" idx="12"/>
          </p:nvPr>
        </p:nvSpPr>
        <p:spPr/>
        <p:txBody>
          <a:bodyPr/>
          <a:lstStyle/>
          <a:p>
            <a:fld id="{5B99559E-2397-41F9-8A69-F032576187C1}" type="slidenum">
              <a:rPr lang="fr-BE" smtClean="0"/>
              <a:t>‹N°›</a:t>
            </a:fld>
            <a:endParaRPr lang="fr-BE"/>
          </a:p>
        </p:txBody>
      </p:sp>
    </p:spTree>
    <p:extLst>
      <p:ext uri="{BB962C8B-B14F-4D97-AF65-F5344CB8AC3E}">
        <p14:creationId xmlns:p14="http://schemas.microsoft.com/office/powerpoint/2010/main" val="293986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42BDD3-151B-72E3-EB95-E125825BF91B}"/>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A3F98E2D-42B2-959F-1565-7D8FEC2161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A0F9C39-748B-F3C5-4522-C650FD0FD34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2C044335-3EEA-8192-0FFA-F664D648D6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D42447F-B623-C7F0-8197-43FB42BF6D0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EEB0FD6E-88FD-6E05-564F-3A20C4966810}"/>
              </a:ext>
            </a:extLst>
          </p:cNvPr>
          <p:cNvSpPr>
            <a:spLocks noGrp="1"/>
          </p:cNvSpPr>
          <p:nvPr>
            <p:ph type="dt" sz="half" idx="10"/>
          </p:nvPr>
        </p:nvSpPr>
        <p:spPr/>
        <p:txBody>
          <a:bodyPr/>
          <a:lstStyle/>
          <a:p>
            <a:fld id="{72CEE65B-9686-4593-9EF9-B04097CC5E2D}" type="datetimeFigureOut">
              <a:rPr lang="fr-BE" smtClean="0"/>
              <a:t>21-06-25</a:t>
            </a:fld>
            <a:endParaRPr lang="fr-BE"/>
          </a:p>
        </p:txBody>
      </p:sp>
      <p:sp>
        <p:nvSpPr>
          <p:cNvPr id="8" name="Espace réservé du pied de page 7">
            <a:extLst>
              <a:ext uri="{FF2B5EF4-FFF2-40B4-BE49-F238E27FC236}">
                <a16:creationId xmlns:a16="http://schemas.microsoft.com/office/drawing/2014/main" id="{AF56D17D-28E7-1759-CFFB-056F8A26E9DC}"/>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CF821873-0C2B-12D9-F585-D263E8832A41}"/>
              </a:ext>
            </a:extLst>
          </p:cNvPr>
          <p:cNvSpPr>
            <a:spLocks noGrp="1"/>
          </p:cNvSpPr>
          <p:nvPr>
            <p:ph type="sldNum" sz="quarter" idx="12"/>
          </p:nvPr>
        </p:nvSpPr>
        <p:spPr/>
        <p:txBody>
          <a:bodyPr/>
          <a:lstStyle/>
          <a:p>
            <a:fld id="{5B99559E-2397-41F9-8A69-F032576187C1}" type="slidenum">
              <a:rPr lang="fr-BE" smtClean="0"/>
              <a:t>‹N°›</a:t>
            </a:fld>
            <a:endParaRPr lang="fr-BE"/>
          </a:p>
        </p:txBody>
      </p:sp>
    </p:spTree>
    <p:extLst>
      <p:ext uri="{BB962C8B-B14F-4D97-AF65-F5344CB8AC3E}">
        <p14:creationId xmlns:p14="http://schemas.microsoft.com/office/powerpoint/2010/main" val="1578646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C3E35D-2F5A-780B-8546-896B4561113A}"/>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9A216F23-840E-9ABE-44CE-663525A79517}"/>
              </a:ext>
            </a:extLst>
          </p:cNvPr>
          <p:cNvSpPr>
            <a:spLocks noGrp="1"/>
          </p:cNvSpPr>
          <p:nvPr>
            <p:ph type="dt" sz="half" idx="10"/>
          </p:nvPr>
        </p:nvSpPr>
        <p:spPr/>
        <p:txBody>
          <a:bodyPr/>
          <a:lstStyle/>
          <a:p>
            <a:fld id="{72CEE65B-9686-4593-9EF9-B04097CC5E2D}" type="datetimeFigureOut">
              <a:rPr lang="fr-BE" smtClean="0"/>
              <a:t>21-06-25</a:t>
            </a:fld>
            <a:endParaRPr lang="fr-BE"/>
          </a:p>
        </p:txBody>
      </p:sp>
      <p:sp>
        <p:nvSpPr>
          <p:cNvPr id="4" name="Espace réservé du pied de page 3">
            <a:extLst>
              <a:ext uri="{FF2B5EF4-FFF2-40B4-BE49-F238E27FC236}">
                <a16:creationId xmlns:a16="http://schemas.microsoft.com/office/drawing/2014/main" id="{A98193B7-8390-7E57-CC9F-5ECC4B012295}"/>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0DE75418-367A-E03C-7E83-51594CE791C6}"/>
              </a:ext>
            </a:extLst>
          </p:cNvPr>
          <p:cNvSpPr>
            <a:spLocks noGrp="1"/>
          </p:cNvSpPr>
          <p:nvPr>
            <p:ph type="sldNum" sz="quarter" idx="12"/>
          </p:nvPr>
        </p:nvSpPr>
        <p:spPr/>
        <p:txBody>
          <a:bodyPr/>
          <a:lstStyle/>
          <a:p>
            <a:fld id="{5B99559E-2397-41F9-8A69-F032576187C1}" type="slidenum">
              <a:rPr lang="fr-BE" smtClean="0"/>
              <a:t>‹N°›</a:t>
            </a:fld>
            <a:endParaRPr lang="fr-BE"/>
          </a:p>
        </p:txBody>
      </p:sp>
    </p:spTree>
    <p:extLst>
      <p:ext uri="{BB962C8B-B14F-4D97-AF65-F5344CB8AC3E}">
        <p14:creationId xmlns:p14="http://schemas.microsoft.com/office/powerpoint/2010/main" val="2922215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D5E22BE-CA0C-72CD-9D51-5ED4B4CE6D5A}"/>
              </a:ext>
            </a:extLst>
          </p:cNvPr>
          <p:cNvSpPr>
            <a:spLocks noGrp="1"/>
          </p:cNvSpPr>
          <p:nvPr>
            <p:ph type="dt" sz="half" idx="10"/>
          </p:nvPr>
        </p:nvSpPr>
        <p:spPr/>
        <p:txBody>
          <a:bodyPr/>
          <a:lstStyle/>
          <a:p>
            <a:fld id="{72CEE65B-9686-4593-9EF9-B04097CC5E2D}" type="datetimeFigureOut">
              <a:rPr lang="fr-BE" smtClean="0"/>
              <a:t>21-06-25</a:t>
            </a:fld>
            <a:endParaRPr lang="fr-BE"/>
          </a:p>
        </p:txBody>
      </p:sp>
      <p:sp>
        <p:nvSpPr>
          <p:cNvPr id="3" name="Espace réservé du pied de page 2">
            <a:extLst>
              <a:ext uri="{FF2B5EF4-FFF2-40B4-BE49-F238E27FC236}">
                <a16:creationId xmlns:a16="http://schemas.microsoft.com/office/drawing/2014/main" id="{3292C230-EE84-7E3E-B5E7-9D7D57DA9BA6}"/>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A3187EE2-B76A-8127-4861-A5D5A951E422}"/>
              </a:ext>
            </a:extLst>
          </p:cNvPr>
          <p:cNvSpPr>
            <a:spLocks noGrp="1"/>
          </p:cNvSpPr>
          <p:nvPr>
            <p:ph type="sldNum" sz="quarter" idx="12"/>
          </p:nvPr>
        </p:nvSpPr>
        <p:spPr/>
        <p:txBody>
          <a:bodyPr/>
          <a:lstStyle/>
          <a:p>
            <a:fld id="{5B99559E-2397-41F9-8A69-F032576187C1}" type="slidenum">
              <a:rPr lang="fr-BE" smtClean="0"/>
              <a:t>‹N°›</a:t>
            </a:fld>
            <a:endParaRPr lang="fr-BE"/>
          </a:p>
        </p:txBody>
      </p:sp>
    </p:spTree>
    <p:extLst>
      <p:ext uri="{BB962C8B-B14F-4D97-AF65-F5344CB8AC3E}">
        <p14:creationId xmlns:p14="http://schemas.microsoft.com/office/powerpoint/2010/main" val="1690284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86A1A1-9B2A-A93E-EAE4-8AF75433758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7E83789B-7336-335A-1932-1C133A0905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18C995BF-3819-97A4-5E6E-61A451E15B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2CC961C-96F8-D7A5-7997-596DFEE7C67D}"/>
              </a:ext>
            </a:extLst>
          </p:cNvPr>
          <p:cNvSpPr>
            <a:spLocks noGrp="1"/>
          </p:cNvSpPr>
          <p:nvPr>
            <p:ph type="dt" sz="half" idx="10"/>
          </p:nvPr>
        </p:nvSpPr>
        <p:spPr/>
        <p:txBody>
          <a:bodyPr/>
          <a:lstStyle/>
          <a:p>
            <a:fld id="{72CEE65B-9686-4593-9EF9-B04097CC5E2D}" type="datetimeFigureOut">
              <a:rPr lang="fr-BE" smtClean="0"/>
              <a:t>21-06-25</a:t>
            </a:fld>
            <a:endParaRPr lang="fr-BE"/>
          </a:p>
        </p:txBody>
      </p:sp>
      <p:sp>
        <p:nvSpPr>
          <p:cNvPr id="6" name="Espace réservé du pied de page 5">
            <a:extLst>
              <a:ext uri="{FF2B5EF4-FFF2-40B4-BE49-F238E27FC236}">
                <a16:creationId xmlns:a16="http://schemas.microsoft.com/office/drawing/2014/main" id="{15C27C8C-22C0-121C-B355-B7851C6863EB}"/>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E806FBD7-F227-96F5-B182-A36E30068B92}"/>
              </a:ext>
            </a:extLst>
          </p:cNvPr>
          <p:cNvSpPr>
            <a:spLocks noGrp="1"/>
          </p:cNvSpPr>
          <p:nvPr>
            <p:ph type="sldNum" sz="quarter" idx="12"/>
          </p:nvPr>
        </p:nvSpPr>
        <p:spPr/>
        <p:txBody>
          <a:bodyPr/>
          <a:lstStyle/>
          <a:p>
            <a:fld id="{5B99559E-2397-41F9-8A69-F032576187C1}" type="slidenum">
              <a:rPr lang="fr-BE" smtClean="0"/>
              <a:t>‹N°›</a:t>
            </a:fld>
            <a:endParaRPr lang="fr-BE"/>
          </a:p>
        </p:txBody>
      </p:sp>
    </p:spTree>
    <p:extLst>
      <p:ext uri="{BB962C8B-B14F-4D97-AF65-F5344CB8AC3E}">
        <p14:creationId xmlns:p14="http://schemas.microsoft.com/office/powerpoint/2010/main" val="1775742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42CB4F-A960-50FA-069D-165B45BFD2B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A084EE6A-689C-E3BA-4C07-2F551FDE70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F526F7C4-7311-BE4E-CBE8-69C3B8EE4E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5DC8C36-DE20-5536-2BC8-9D4B33AA1FB7}"/>
              </a:ext>
            </a:extLst>
          </p:cNvPr>
          <p:cNvSpPr>
            <a:spLocks noGrp="1"/>
          </p:cNvSpPr>
          <p:nvPr>
            <p:ph type="dt" sz="half" idx="10"/>
          </p:nvPr>
        </p:nvSpPr>
        <p:spPr/>
        <p:txBody>
          <a:bodyPr/>
          <a:lstStyle/>
          <a:p>
            <a:fld id="{72CEE65B-9686-4593-9EF9-B04097CC5E2D}" type="datetimeFigureOut">
              <a:rPr lang="fr-BE" smtClean="0"/>
              <a:t>21-06-25</a:t>
            </a:fld>
            <a:endParaRPr lang="fr-BE"/>
          </a:p>
        </p:txBody>
      </p:sp>
      <p:sp>
        <p:nvSpPr>
          <p:cNvPr id="6" name="Espace réservé du pied de page 5">
            <a:extLst>
              <a:ext uri="{FF2B5EF4-FFF2-40B4-BE49-F238E27FC236}">
                <a16:creationId xmlns:a16="http://schemas.microsoft.com/office/drawing/2014/main" id="{BE14FD25-0178-80AF-A9D9-52678134B518}"/>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EC9BD4D2-4A15-A71A-237D-10917431D5EE}"/>
              </a:ext>
            </a:extLst>
          </p:cNvPr>
          <p:cNvSpPr>
            <a:spLocks noGrp="1"/>
          </p:cNvSpPr>
          <p:nvPr>
            <p:ph type="sldNum" sz="quarter" idx="12"/>
          </p:nvPr>
        </p:nvSpPr>
        <p:spPr/>
        <p:txBody>
          <a:bodyPr/>
          <a:lstStyle/>
          <a:p>
            <a:fld id="{5B99559E-2397-41F9-8A69-F032576187C1}" type="slidenum">
              <a:rPr lang="fr-BE" smtClean="0"/>
              <a:t>‹N°›</a:t>
            </a:fld>
            <a:endParaRPr lang="fr-BE"/>
          </a:p>
        </p:txBody>
      </p:sp>
    </p:spTree>
    <p:extLst>
      <p:ext uri="{BB962C8B-B14F-4D97-AF65-F5344CB8AC3E}">
        <p14:creationId xmlns:p14="http://schemas.microsoft.com/office/powerpoint/2010/main" val="37682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91394CA-0826-DAF5-F675-EF40965F69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9E7438E5-786A-A56A-99ED-534CCA19B5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316A72BD-6EBF-4AD3-0232-0BF85153D1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CEE65B-9686-4593-9EF9-B04097CC5E2D}" type="datetimeFigureOut">
              <a:rPr lang="fr-BE" smtClean="0"/>
              <a:t>21-06-25</a:t>
            </a:fld>
            <a:endParaRPr lang="fr-BE"/>
          </a:p>
        </p:txBody>
      </p:sp>
      <p:sp>
        <p:nvSpPr>
          <p:cNvPr id="5" name="Espace réservé du pied de page 4">
            <a:extLst>
              <a:ext uri="{FF2B5EF4-FFF2-40B4-BE49-F238E27FC236}">
                <a16:creationId xmlns:a16="http://schemas.microsoft.com/office/drawing/2014/main" id="{EE47D955-9B38-6B57-4C20-515ADEBDC0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8733E58A-74E2-1148-60FC-3F261EF504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9559E-2397-41F9-8A69-F032576187C1}" type="slidenum">
              <a:rPr lang="fr-BE" smtClean="0"/>
              <a:t>‹N°›</a:t>
            </a:fld>
            <a:endParaRPr lang="fr-BE"/>
          </a:p>
        </p:txBody>
      </p:sp>
    </p:spTree>
    <p:extLst>
      <p:ext uri="{BB962C8B-B14F-4D97-AF65-F5344CB8AC3E}">
        <p14:creationId xmlns:p14="http://schemas.microsoft.com/office/powerpoint/2010/main" val="3799830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info@eurprivilege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iace-europa.eu/fr/services/assurance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aiace.assurances@gmail.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ignahealthbenefits.com/fr/plan-members/?" TargetMode="External"/><Relationship Id="rId2" Type="http://schemas.openxmlformats.org/officeDocument/2006/relationships/hyperlink" Target="https://www.eurprivileges.com/sites/default/files/eurpriv/media/eurprivileges_form_claim_fr.pdf" TargetMode="External"/><Relationship Id="rId1" Type="http://schemas.openxmlformats.org/officeDocument/2006/relationships/slideLayout" Target="../slideLayouts/slideLayout2.xml"/><Relationship Id="rId4" Type="http://schemas.openxmlformats.org/officeDocument/2006/relationships/hyperlink" Target="mailto:claims082@eurprivileg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560B18-1B53-10EB-3C42-CF989C4E33C5}"/>
              </a:ext>
            </a:extLst>
          </p:cNvPr>
          <p:cNvSpPr>
            <a:spLocks noGrp="1"/>
          </p:cNvSpPr>
          <p:nvPr>
            <p:ph type="ctrTitle"/>
          </p:nvPr>
        </p:nvSpPr>
        <p:spPr>
          <a:xfrm>
            <a:off x="763712" y="1132636"/>
            <a:ext cx="10664576" cy="346842"/>
          </a:xfrm>
        </p:spPr>
        <p:txBody>
          <a:bodyPr>
            <a:normAutofit fontScale="90000"/>
          </a:bodyPr>
          <a:lstStyle/>
          <a:p>
            <a:r>
              <a:rPr lang="fr-BE" sz="5400" dirty="0"/>
              <a:t> </a:t>
            </a:r>
          </a:p>
        </p:txBody>
      </p:sp>
      <p:sp>
        <p:nvSpPr>
          <p:cNvPr id="3" name="Sous-titre 2">
            <a:extLst>
              <a:ext uri="{FF2B5EF4-FFF2-40B4-BE49-F238E27FC236}">
                <a16:creationId xmlns:a16="http://schemas.microsoft.com/office/drawing/2014/main" id="{45D0C487-9413-6004-9A07-82F0E9855EE1}"/>
              </a:ext>
            </a:extLst>
          </p:cNvPr>
          <p:cNvSpPr>
            <a:spLocks noGrp="1"/>
          </p:cNvSpPr>
          <p:nvPr>
            <p:ph type="subTitle" idx="1"/>
          </p:nvPr>
        </p:nvSpPr>
        <p:spPr>
          <a:xfrm>
            <a:off x="1524000" y="3869162"/>
            <a:ext cx="9144000" cy="1422029"/>
          </a:xfrm>
        </p:spPr>
        <p:txBody>
          <a:bodyPr>
            <a:normAutofit/>
          </a:bodyPr>
          <a:lstStyle/>
          <a:p>
            <a:r>
              <a:rPr lang="fr-BE" sz="6600" dirty="0"/>
              <a:t>Assurances</a:t>
            </a:r>
          </a:p>
        </p:txBody>
      </p:sp>
      <p:pic>
        <p:nvPicPr>
          <p:cNvPr id="6" name="Image 5">
            <a:extLst>
              <a:ext uri="{FF2B5EF4-FFF2-40B4-BE49-F238E27FC236}">
                <a16:creationId xmlns:a16="http://schemas.microsoft.com/office/drawing/2014/main" id="{7E45C8C8-C5CC-0D9C-D7CE-62F779C387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530" y="1664663"/>
            <a:ext cx="11003623" cy="1828548"/>
          </a:xfrm>
          <a:prstGeom prst="rect">
            <a:avLst/>
          </a:prstGeom>
        </p:spPr>
      </p:pic>
    </p:spTree>
    <p:extLst>
      <p:ext uri="{BB962C8B-B14F-4D97-AF65-F5344CB8AC3E}">
        <p14:creationId xmlns:p14="http://schemas.microsoft.com/office/powerpoint/2010/main" val="2336049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CA6D3E-E8C7-CEEA-CA9F-F9373C3DFD2F}"/>
              </a:ext>
            </a:extLst>
          </p:cNvPr>
          <p:cNvSpPr>
            <a:spLocks noGrp="1"/>
          </p:cNvSpPr>
          <p:nvPr>
            <p:ph type="title"/>
          </p:nvPr>
        </p:nvSpPr>
        <p:spPr/>
        <p:txBody>
          <a:bodyPr/>
          <a:lstStyle/>
          <a:p>
            <a:pPr algn="ctr"/>
            <a:r>
              <a:rPr lang="fr-BE" b="1" dirty="0"/>
              <a:t>L’assurance Accident de Cigna</a:t>
            </a:r>
          </a:p>
        </p:txBody>
      </p:sp>
      <p:sp>
        <p:nvSpPr>
          <p:cNvPr id="3" name="Espace réservé du contenu 2">
            <a:extLst>
              <a:ext uri="{FF2B5EF4-FFF2-40B4-BE49-F238E27FC236}">
                <a16:creationId xmlns:a16="http://schemas.microsoft.com/office/drawing/2014/main" id="{31E1306D-1352-32B1-4DAB-B25E063D4138}"/>
              </a:ext>
            </a:extLst>
          </p:cNvPr>
          <p:cNvSpPr>
            <a:spLocks noGrp="1"/>
          </p:cNvSpPr>
          <p:nvPr>
            <p:ph idx="1"/>
          </p:nvPr>
        </p:nvSpPr>
        <p:spPr>
          <a:xfrm>
            <a:off x="838200" y="1592494"/>
            <a:ext cx="10515600" cy="4695290"/>
          </a:xfrm>
        </p:spPr>
        <p:txBody>
          <a:bodyPr>
            <a:normAutofit fontScale="92500"/>
          </a:bodyPr>
          <a:lstStyle/>
          <a:p>
            <a:r>
              <a:rPr lang="fr-FR" dirty="0"/>
              <a:t>Réservée aux retraités (et au personnel en invalidité) des Institutions et à leurs conjoints</a:t>
            </a:r>
          </a:p>
          <a:p>
            <a:r>
              <a:rPr lang="fr-FR" dirty="0"/>
              <a:t>Possibilité de souscrire </a:t>
            </a:r>
            <a:r>
              <a:rPr lang="fr-FR" b="1" dirty="0"/>
              <a:t>jusqu’au 80ème anniversaire</a:t>
            </a:r>
          </a:p>
          <a:p>
            <a:r>
              <a:rPr lang="fr-FR" dirty="0"/>
              <a:t>Pas de questionnaire médical</a:t>
            </a:r>
          </a:p>
          <a:p>
            <a:r>
              <a:rPr lang="fr-FR" b="1" dirty="0"/>
              <a:t>Couverture mondiale</a:t>
            </a:r>
          </a:p>
          <a:p>
            <a:r>
              <a:rPr lang="fr-FR" dirty="0"/>
              <a:t>Elle donne une </a:t>
            </a:r>
            <a:r>
              <a:rPr lang="fr-FR" b="1" dirty="0"/>
              <a:t>complémentarité de 100% par rapport au RCAM</a:t>
            </a:r>
            <a:r>
              <a:rPr lang="fr-FR" dirty="0"/>
              <a:t>, sans plafond, pour les remboursements de soins nécessités par l’accident (hospitalisation, visites médicales, kiné, médicaments, ...) et sans limite dans le temps</a:t>
            </a:r>
          </a:p>
          <a:p>
            <a:r>
              <a:rPr lang="fr-FR" dirty="0"/>
              <a:t>Toutefois </a:t>
            </a:r>
            <a:r>
              <a:rPr lang="fr-FR" b="1" dirty="0"/>
              <a:t>le médecin-conseil indépendant peut réduire ou refuser le remboursement</a:t>
            </a:r>
            <a:r>
              <a:rPr lang="fr-FR" dirty="0"/>
              <a:t> de frais « anormalement élevés ou dépourvus d’utilité »</a:t>
            </a:r>
          </a:p>
          <a:p>
            <a:endParaRPr lang="fr-FR" dirty="0"/>
          </a:p>
          <a:p>
            <a:endParaRPr lang="fr-BE" dirty="0"/>
          </a:p>
        </p:txBody>
      </p:sp>
    </p:spTree>
    <p:extLst>
      <p:ext uri="{BB962C8B-B14F-4D97-AF65-F5344CB8AC3E}">
        <p14:creationId xmlns:p14="http://schemas.microsoft.com/office/powerpoint/2010/main" val="2465032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25CA08-7704-EA40-0314-E73BEDBB0440}"/>
              </a:ext>
            </a:extLst>
          </p:cNvPr>
          <p:cNvSpPr>
            <a:spLocks noGrp="1"/>
          </p:cNvSpPr>
          <p:nvPr>
            <p:ph type="title"/>
          </p:nvPr>
        </p:nvSpPr>
        <p:spPr>
          <a:xfrm>
            <a:off x="838200" y="354851"/>
            <a:ext cx="10515600" cy="1073257"/>
          </a:xfrm>
        </p:spPr>
        <p:txBody>
          <a:bodyPr>
            <a:normAutofit/>
          </a:bodyPr>
          <a:lstStyle/>
          <a:p>
            <a:pPr algn="ctr"/>
            <a:r>
              <a:rPr lang="fr-BE" sz="4000" b="1" dirty="0"/>
              <a:t>L’assurance Accident : Indemnités et primes</a:t>
            </a:r>
          </a:p>
        </p:txBody>
      </p:sp>
      <p:graphicFrame>
        <p:nvGraphicFramePr>
          <p:cNvPr id="4" name="Espace réservé du contenu 3">
            <a:extLst>
              <a:ext uri="{FF2B5EF4-FFF2-40B4-BE49-F238E27FC236}">
                <a16:creationId xmlns:a16="http://schemas.microsoft.com/office/drawing/2014/main" id="{E1FDD5E3-ABAC-CA07-B694-FC9FF970A139}"/>
              </a:ext>
            </a:extLst>
          </p:cNvPr>
          <p:cNvGraphicFramePr>
            <a:graphicFrameLocks noGrp="1"/>
          </p:cNvGraphicFramePr>
          <p:nvPr>
            <p:ph idx="1"/>
            <p:extLst>
              <p:ext uri="{D42A27DB-BD31-4B8C-83A1-F6EECF244321}">
                <p14:modId xmlns:p14="http://schemas.microsoft.com/office/powerpoint/2010/main" val="542280543"/>
              </p:ext>
            </p:extLst>
          </p:nvPr>
        </p:nvGraphicFramePr>
        <p:xfrm>
          <a:off x="961490" y="3380391"/>
          <a:ext cx="10515600" cy="3070415"/>
        </p:xfrm>
        <a:graphic>
          <a:graphicData uri="http://schemas.openxmlformats.org/drawingml/2006/table">
            <a:tbl>
              <a:tblPr firstRow="1" bandRow="1">
                <a:tableStyleId>{5C22544A-7EE6-4342-B048-85BDC9FD1C3A}</a:tableStyleId>
              </a:tblPr>
              <a:tblGrid>
                <a:gridCol w="4288604">
                  <a:extLst>
                    <a:ext uri="{9D8B030D-6E8A-4147-A177-3AD203B41FA5}">
                      <a16:colId xmlns:a16="http://schemas.microsoft.com/office/drawing/2014/main" val="3344977637"/>
                    </a:ext>
                  </a:extLst>
                </a:gridCol>
                <a:gridCol w="2044558">
                  <a:extLst>
                    <a:ext uri="{9D8B030D-6E8A-4147-A177-3AD203B41FA5}">
                      <a16:colId xmlns:a16="http://schemas.microsoft.com/office/drawing/2014/main" val="44924190"/>
                    </a:ext>
                  </a:extLst>
                </a:gridCol>
                <a:gridCol w="2085654">
                  <a:extLst>
                    <a:ext uri="{9D8B030D-6E8A-4147-A177-3AD203B41FA5}">
                      <a16:colId xmlns:a16="http://schemas.microsoft.com/office/drawing/2014/main" val="2675056661"/>
                    </a:ext>
                  </a:extLst>
                </a:gridCol>
                <a:gridCol w="2096784">
                  <a:extLst>
                    <a:ext uri="{9D8B030D-6E8A-4147-A177-3AD203B41FA5}">
                      <a16:colId xmlns:a16="http://schemas.microsoft.com/office/drawing/2014/main" val="3323604288"/>
                    </a:ext>
                  </a:extLst>
                </a:gridCol>
              </a:tblGrid>
              <a:tr h="510095">
                <a:tc>
                  <a:txBody>
                    <a:bodyPr/>
                    <a:lstStyle/>
                    <a:p>
                      <a:endParaRPr lang="fr-BE"/>
                    </a:p>
                  </a:txBody>
                  <a:tcPr/>
                </a:tc>
                <a:tc>
                  <a:txBody>
                    <a:bodyPr/>
                    <a:lstStyle/>
                    <a:p>
                      <a:r>
                        <a:rPr lang="fr-BE" dirty="0"/>
                        <a:t>Formule A</a:t>
                      </a:r>
                    </a:p>
                  </a:txBody>
                  <a:tcPr/>
                </a:tc>
                <a:tc>
                  <a:txBody>
                    <a:bodyPr/>
                    <a:lstStyle/>
                    <a:p>
                      <a:r>
                        <a:rPr lang="fr-BE" dirty="0"/>
                        <a:t>Formule B</a:t>
                      </a:r>
                    </a:p>
                  </a:txBody>
                  <a:tcPr/>
                </a:tc>
                <a:tc>
                  <a:txBody>
                    <a:bodyPr/>
                    <a:lstStyle/>
                    <a:p>
                      <a:r>
                        <a:rPr lang="fr-BE" dirty="0"/>
                        <a:t>Formule C</a:t>
                      </a:r>
                    </a:p>
                  </a:txBody>
                  <a:tcPr/>
                </a:tc>
                <a:extLst>
                  <a:ext uri="{0D108BD9-81ED-4DB2-BD59-A6C34878D82A}">
                    <a16:rowId xmlns:a16="http://schemas.microsoft.com/office/drawing/2014/main" val="2247648832"/>
                  </a:ext>
                </a:extLst>
              </a:tr>
              <a:tr h="517180">
                <a:tc>
                  <a:txBody>
                    <a:bodyPr/>
                    <a:lstStyle/>
                    <a:p>
                      <a:r>
                        <a:rPr lang="fr-BE" dirty="0"/>
                        <a:t>Indemnité Invalidité totale</a:t>
                      </a:r>
                    </a:p>
                  </a:txBody>
                  <a:tcPr/>
                </a:tc>
                <a:tc>
                  <a:txBody>
                    <a:bodyPr/>
                    <a:lstStyle/>
                    <a:p>
                      <a:r>
                        <a:rPr lang="fr-BE" dirty="0"/>
                        <a:t>4 X pension annuelle</a:t>
                      </a:r>
                    </a:p>
                  </a:txBody>
                  <a:tcPr/>
                </a:tc>
                <a:tc>
                  <a:txBody>
                    <a:bodyPr/>
                    <a:lstStyle/>
                    <a:p>
                      <a:r>
                        <a:rPr lang="fr-BE" dirty="0"/>
                        <a:t>6 X pension annuelle</a:t>
                      </a:r>
                    </a:p>
                  </a:txBody>
                  <a:tcPr/>
                </a:tc>
                <a:tc>
                  <a:txBody>
                    <a:bodyPr/>
                    <a:lstStyle/>
                    <a:p>
                      <a:r>
                        <a:rPr lang="fr-BE" dirty="0"/>
                        <a:t>8 X pension annuelle</a:t>
                      </a:r>
                    </a:p>
                  </a:txBody>
                  <a:tcPr/>
                </a:tc>
                <a:extLst>
                  <a:ext uri="{0D108BD9-81ED-4DB2-BD59-A6C34878D82A}">
                    <a16:rowId xmlns:a16="http://schemas.microsoft.com/office/drawing/2014/main" val="3519615024"/>
                  </a:ext>
                </a:extLst>
              </a:tr>
              <a:tr h="517180">
                <a:tc>
                  <a:txBody>
                    <a:bodyPr/>
                    <a:lstStyle/>
                    <a:p>
                      <a:r>
                        <a:rPr lang="fr-BE" dirty="0"/>
                        <a:t>Indemnité Décès</a:t>
                      </a:r>
                    </a:p>
                  </a:txBody>
                  <a:tcPr/>
                </a:tc>
                <a:tc>
                  <a:txBody>
                    <a:bodyPr/>
                    <a:lstStyle/>
                    <a:p>
                      <a:r>
                        <a:rPr lang="fr-BE" dirty="0"/>
                        <a:t>2,3 X pension annuelle</a:t>
                      </a:r>
                    </a:p>
                  </a:txBody>
                  <a:tcPr/>
                </a:tc>
                <a:tc>
                  <a:txBody>
                    <a:bodyPr/>
                    <a:lstStyle/>
                    <a:p>
                      <a:r>
                        <a:rPr lang="fr-BE" dirty="0"/>
                        <a:t>3,5 X pension annuelle</a:t>
                      </a:r>
                    </a:p>
                  </a:txBody>
                  <a:tcPr/>
                </a:tc>
                <a:tc>
                  <a:txBody>
                    <a:bodyPr/>
                    <a:lstStyle/>
                    <a:p>
                      <a:r>
                        <a:rPr lang="fr-BE" dirty="0"/>
                        <a:t>5 X pension annuelle</a:t>
                      </a:r>
                    </a:p>
                  </a:txBody>
                  <a:tcPr/>
                </a:tc>
                <a:extLst>
                  <a:ext uri="{0D108BD9-81ED-4DB2-BD59-A6C34878D82A}">
                    <a16:rowId xmlns:a16="http://schemas.microsoft.com/office/drawing/2014/main" val="2729412966"/>
                  </a:ext>
                </a:extLst>
              </a:tr>
              <a:tr h="517180">
                <a:tc>
                  <a:txBody>
                    <a:bodyPr/>
                    <a:lstStyle/>
                    <a:p>
                      <a:r>
                        <a:rPr lang="fr-BE" dirty="0"/>
                        <a:t>Prime sans franchise</a:t>
                      </a:r>
                    </a:p>
                  </a:txBody>
                  <a:tcPr/>
                </a:tc>
                <a:tc>
                  <a:txBody>
                    <a:bodyPr/>
                    <a:lstStyle/>
                    <a:p>
                      <a:r>
                        <a:rPr lang="fr-BE" dirty="0"/>
                        <a:t>0,55% pension annuelle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800" b="0" i="0" u="none" strike="noStrike" kern="1200" cap="none" spc="0" normalizeH="0" baseline="0" noProof="0" dirty="0">
                          <a:ln>
                            <a:noFill/>
                          </a:ln>
                          <a:solidFill>
                            <a:prstClr val="black"/>
                          </a:solidFill>
                          <a:effectLst/>
                          <a:uLnTx/>
                          <a:uFillTx/>
                          <a:latin typeface="Calibri" panose="020F0502020204030204"/>
                          <a:ea typeface="+mn-ea"/>
                          <a:cs typeface="+mn-cs"/>
                        </a:rPr>
                        <a:t>0,80% pension annuelle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800" b="0" i="0" u="none" strike="noStrike" kern="1200" cap="none" spc="0" normalizeH="0" baseline="0" noProof="0" dirty="0">
                          <a:ln>
                            <a:noFill/>
                          </a:ln>
                          <a:solidFill>
                            <a:prstClr val="black"/>
                          </a:solidFill>
                          <a:effectLst/>
                          <a:uLnTx/>
                          <a:uFillTx/>
                          <a:latin typeface="Calibri" panose="020F0502020204030204"/>
                          <a:ea typeface="+mn-ea"/>
                          <a:cs typeface="+mn-cs"/>
                        </a:rPr>
                        <a:t>1,06% pension annuelle</a:t>
                      </a:r>
                    </a:p>
                  </a:txBody>
                  <a:tcPr/>
                </a:tc>
                <a:extLst>
                  <a:ext uri="{0D108BD9-81ED-4DB2-BD59-A6C34878D82A}">
                    <a16:rowId xmlns:a16="http://schemas.microsoft.com/office/drawing/2014/main" val="2036377276"/>
                  </a:ext>
                </a:extLst>
              </a:tr>
              <a:tr h="517180">
                <a:tc>
                  <a:txBody>
                    <a:bodyPr/>
                    <a:lstStyle/>
                    <a:p>
                      <a:r>
                        <a:rPr lang="fr-BE" dirty="0"/>
                        <a:t>Prime avec franchise de 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800" b="0" i="0" u="none" strike="noStrike" kern="1200" cap="none" spc="0" normalizeH="0" baseline="0" noProof="0" dirty="0">
                          <a:ln>
                            <a:noFill/>
                          </a:ln>
                          <a:solidFill>
                            <a:prstClr val="black"/>
                          </a:solidFill>
                          <a:effectLst/>
                          <a:uLnTx/>
                          <a:uFillTx/>
                          <a:latin typeface="Calibri" panose="020F0502020204030204"/>
                          <a:ea typeface="+mn-ea"/>
                          <a:cs typeface="+mn-cs"/>
                        </a:rPr>
                        <a:t>0,47% pension annuelle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800" b="0" i="0" u="none" strike="noStrike" kern="1200" cap="none" spc="0" normalizeH="0" baseline="0" noProof="0" dirty="0">
                          <a:ln>
                            <a:noFill/>
                          </a:ln>
                          <a:solidFill>
                            <a:prstClr val="black"/>
                          </a:solidFill>
                          <a:effectLst/>
                          <a:uLnTx/>
                          <a:uFillTx/>
                          <a:latin typeface="Calibri" panose="020F0502020204030204"/>
                          <a:ea typeface="+mn-ea"/>
                          <a:cs typeface="+mn-cs"/>
                        </a:rPr>
                        <a:t>0,68% pension annuelle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800" b="0" i="0" u="none" strike="noStrike" kern="1200" cap="none" spc="0" normalizeH="0" baseline="0" noProof="0" dirty="0">
                          <a:ln>
                            <a:noFill/>
                          </a:ln>
                          <a:solidFill>
                            <a:prstClr val="black"/>
                          </a:solidFill>
                          <a:effectLst/>
                          <a:uLnTx/>
                          <a:uFillTx/>
                          <a:latin typeface="Calibri" panose="020F0502020204030204"/>
                          <a:ea typeface="+mn-ea"/>
                          <a:cs typeface="+mn-cs"/>
                        </a:rPr>
                        <a:t>0,91% pension annuelle</a:t>
                      </a:r>
                    </a:p>
                  </a:txBody>
                  <a:tcPr/>
                </a:tc>
                <a:extLst>
                  <a:ext uri="{0D108BD9-81ED-4DB2-BD59-A6C34878D82A}">
                    <a16:rowId xmlns:a16="http://schemas.microsoft.com/office/drawing/2014/main" val="1221663958"/>
                  </a:ext>
                </a:extLst>
              </a:tr>
            </a:tbl>
          </a:graphicData>
        </a:graphic>
      </p:graphicFrame>
      <p:sp>
        <p:nvSpPr>
          <p:cNvPr id="6" name="ZoneTexte 5">
            <a:extLst>
              <a:ext uri="{FF2B5EF4-FFF2-40B4-BE49-F238E27FC236}">
                <a16:creationId xmlns:a16="http://schemas.microsoft.com/office/drawing/2014/main" id="{44A53ED6-9E41-E891-0B91-98AB30AD6079}"/>
              </a:ext>
            </a:extLst>
          </p:cNvPr>
          <p:cNvSpPr txBox="1"/>
          <p:nvPr/>
        </p:nvSpPr>
        <p:spPr>
          <a:xfrm>
            <a:off x="961490" y="1654815"/>
            <a:ext cx="10392310" cy="1846659"/>
          </a:xfrm>
          <a:prstGeom prst="rect">
            <a:avLst/>
          </a:prstGeom>
          <a:noFill/>
        </p:spPr>
        <p:txBody>
          <a:bodyPr wrap="square">
            <a:spAutoFit/>
          </a:bodyPr>
          <a:lstStyle/>
          <a:p>
            <a:pPr marL="285750" indent="-285750">
              <a:buFontTx/>
              <a:buChar char="-"/>
            </a:pPr>
            <a:r>
              <a:rPr lang="fr-FR" sz="2400" dirty="0"/>
              <a:t>La police prévoit le versement d’un capital invalidité (partielle ou totale) ou d’un capital décès suivant trois formules au choix avec ou sans franchise de 5% </a:t>
            </a:r>
            <a:r>
              <a:rPr lang="fr-FR" dirty="0"/>
              <a:t>. </a:t>
            </a:r>
          </a:p>
          <a:p>
            <a:pPr marL="285750" indent="-285750">
              <a:buFontTx/>
              <a:buChar char="-"/>
            </a:pPr>
            <a:r>
              <a:rPr lang="fr-FR" sz="2400" dirty="0"/>
              <a:t>Les primes sont déduites de la pension par le PMO.  </a:t>
            </a:r>
            <a:r>
              <a:rPr lang="fr-FR" sz="2000" dirty="0"/>
              <a:t>Un impôt de 9,25% doit être ajouté aux primes mentionnées ci-dessous.</a:t>
            </a:r>
          </a:p>
          <a:p>
            <a:endParaRPr lang="fr-BE" dirty="0"/>
          </a:p>
        </p:txBody>
      </p:sp>
    </p:spTree>
    <p:extLst>
      <p:ext uri="{BB962C8B-B14F-4D97-AF65-F5344CB8AC3E}">
        <p14:creationId xmlns:p14="http://schemas.microsoft.com/office/powerpoint/2010/main" val="2125959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799DE6-FFD5-ADBA-BD62-55821B996E3E}"/>
              </a:ext>
            </a:extLst>
          </p:cNvPr>
          <p:cNvSpPr>
            <a:spLocks noGrp="1"/>
          </p:cNvSpPr>
          <p:nvPr>
            <p:ph type="title"/>
          </p:nvPr>
        </p:nvSpPr>
        <p:spPr>
          <a:xfrm>
            <a:off x="838200" y="365125"/>
            <a:ext cx="10515600" cy="652017"/>
          </a:xfrm>
        </p:spPr>
        <p:txBody>
          <a:bodyPr>
            <a:normAutofit/>
          </a:bodyPr>
          <a:lstStyle/>
          <a:p>
            <a:pPr algn="ctr"/>
            <a:r>
              <a:rPr lang="fr-BE" sz="3600" b="1" dirty="0"/>
              <a:t>Assurance Accident – Points d’attention (1/2)</a:t>
            </a:r>
          </a:p>
        </p:txBody>
      </p:sp>
      <p:sp>
        <p:nvSpPr>
          <p:cNvPr id="3" name="Espace réservé du contenu 2">
            <a:extLst>
              <a:ext uri="{FF2B5EF4-FFF2-40B4-BE49-F238E27FC236}">
                <a16:creationId xmlns:a16="http://schemas.microsoft.com/office/drawing/2014/main" id="{57637FFE-A643-A23F-F015-6FFD85F03928}"/>
              </a:ext>
            </a:extLst>
          </p:cNvPr>
          <p:cNvSpPr>
            <a:spLocks noGrp="1"/>
          </p:cNvSpPr>
          <p:nvPr>
            <p:ph idx="1"/>
          </p:nvPr>
        </p:nvSpPr>
        <p:spPr>
          <a:xfrm>
            <a:off x="838200" y="1315092"/>
            <a:ext cx="10515600" cy="5177783"/>
          </a:xfrm>
        </p:spPr>
        <p:txBody>
          <a:bodyPr>
            <a:normAutofit/>
          </a:bodyPr>
          <a:lstStyle/>
          <a:p>
            <a:r>
              <a:rPr lang="fr-FR" dirty="0"/>
              <a:t>Déclaration à Cigna obligatoire dans les 15 jours</a:t>
            </a:r>
          </a:p>
          <a:p>
            <a:r>
              <a:rPr lang="fr-FR" dirty="0"/>
              <a:t>Cause uniquement extérieure et non physiologique</a:t>
            </a:r>
          </a:p>
          <a:p>
            <a:r>
              <a:rPr lang="fr-FR" dirty="0"/>
              <a:t>Accident thérapeutique : difficile à prouver </a:t>
            </a:r>
          </a:p>
          <a:p>
            <a:r>
              <a:rPr lang="fr-FR" dirty="0"/>
              <a:t>Exclusion : Suicide , ivresse, participation à des rixes, certain sports</a:t>
            </a:r>
          </a:p>
          <a:p>
            <a:r>
              <a:rPr lang="fr-FR" dirty="0"/>
              <a:t>Dans vos déclarations RCAM, il est important d’isoler les frais liés à un accident au risque de se voir refuser le remboursement lié au décompte dans sa totalité par Cigna</a:t>
            </a:r>
          </a:p>
          <a:p>
            <a:endParaRPr lang="fr-FR" dirty="0"/>
          </a:p>
          <a:p>
            <a:endParaRPr lang="fr-FR" dirty="0"/>
          </a:p>
          <a:p>
            <a:endParaRPr lang="fr-BE" dirty="0"/>
          </a:p>
        </p:txBody>
      </p:sp>
    </p:spTree>
    <p:extLst>
      <p:ext uri="{BB962C8B-B14F-4D97-AF65-F5344CB8AC3E}">
        <p14:creationId xmlns:p14="http://schemas.microsoft.com/office/powerpoint/2010/main" val="2514886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21A247-1A74-E398-FD74-3DAF14DD3E6B}"/>
              </a:ext>
            </a:extLst>
          </p:cNvPr>
          <p:cNvSpPr>
            <a:spLocks noGrp="1"/>
          </p:cNvSpPr>
          <p:nvPr>
            <p:ph type="title"/>
          </p:nvPr>
        </p:nvSpPr>
        <p:spPr/>
        <p:txBody>
          <a:bodyPr/>
          <a:lstStyle/>
          <a:p>
            <a:pPr algn="ctr"/>
            <a:r>
              <a:rPr lang="fr-BE" b="1" dirty="0"/>
              <a:t>Assurance Accident – Points d’attention (2/2)</a:t>
            </a:r>
          </a:p>
        </p:txBody>
      </p:sp>
      <p:sp>
        <p:nvSpPr>
          <p:cNvPr id="3" name="Espace réservé du contenu 2">
            <a:extLst>
              <a:ext uri="{FF2B5EF4-FFF2-40B4-BE49-F238E27FC236}">
                <a16:creationId xmlns:a16="http://schemas.microsoft.com/office/drawing/2014/main" id="{749B44EB-1DAA-573D-31A7-7F2184DEE9AC}"/>
              </a:ext>
            </a:extLst>
          </p:cNvPr>
          <p:cNvSpPr>
            <a:spLocks noGrp="1"/>
          </p:cNvSpPr>
          <p:nvPr>
            <p:ph idx="1"/>
          </p:nvPr>
        </p:nvSpPr>
        <p:spPr/>
        <p:txBody>
          <a:bodyPr>
            <a:normAutofit/>
          </a:bodyPr>
          <a:lstStyle/>
          <a:p>
            <a:r>
              <a:rPr lang="fr-FR" dirty="0"/>
              <a:t>Le médecin-conseil indépendant peut réduire ou refuser le remboursement de frais « anormalement élevés ou dépourvus d’utilité »</a:t>
            </a:r>
          </a:p>
          <a:p>
            <a:r>
              <a:rPr lang="fr-FR" dirty="0"/>
              <a:t>Les indemnités d’invalidité sont fixées par le médecin Conseil en fonction du barème européen d’évaluation des invalidités permanentes</a:t>
            </a:r>
          </a:p>
          <a:p>
            <a:r>
              <a:rPr lang="fr-FR" dirty="0"/>
              <a:t>En cas de désaccord avec le médecin conseil, possibilité de demander la création d’une commission médicale ou de faire appel à un expert unique</a:t>
            </a:r>
          </a:p>
          <a:p>
            <a:pPr marL="0" indent="0">
              <a:buNone/>
            </a:pPr>
            <a:r>
              <a:rPr lang="fr-FR" dirty="0">
                <a:solidFill>
                  <a:srgbClr val="FF0000"/>
                </a:solidFill>
              </a:rPr>
              <a:t>   En tout état de cause, n’hésitez pas à contacter le Groupe Assurances</a:t>
            </a:r>
          </a:p>
          <a:p>
            <a:endParaRPr lang="fr-FR" dirty="0"/>
          </a:p>
          <a:p>
            <a:endParaRPr lang="fr-BE" dirty="0"/>
          </a:p>
        </p:txBody>
      </p:sp>
    </p:spTree>
    <p:extLst>
      <p:ext uri="{BB962C8B-B14F-4D97-AF65-F5344CB8AC3E}">
        <p14:creationId xmlns:p14="http://schemas.microsoft.com/office/powerpoint/2010/main" val="1860453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AA490F-6337-9FFE-5CE0-D0A159B726D7}"/>
              </a:ext>
            </a:extLst>
          </p:cNvPr>
          <p:cNvSpPr>
            <a:spLocks noGrp="1"/>
          </p:cNvSpPr>
          <p:nvPr>
            <p:ph type="title"/>
          </p:nvPr>
        </p:nvSpPr>
        <p:spPr/>
        <p:txBody>
          <a:bodyPr>
            <a:normAutofit/>
          </a:bodyPr>
          <a:lstStyle/>
          <a:p>
            <a:pPr algn="ctr"/>
            <a:r>
              <a:rPr lang="fr-BE" sz="3600" b="1" dirty="0"/>
              <a:t>Assurance Accident – Que faire en cas d’accident</a:t>
            </a:r>
          </a:p>
        </p:txBody>
      </p:sp>
      <p:sp>
        <p:nvSpPr>
          <p:cNvPr id="3" name="Espace réservé du contenu 2">
            <a:extLst>
              <a:ext uri="{FF2B5EF4-FFF2-40B4-BE49-F238E27FC236}">
                <a16:creationId xmlns:a16="http://schemas.microsoft.com/office/drawing/2014/main" id="{03E6BD62-FDE6-4887-4F20-22735D4F17A9}"/>
              </a:ext>
            </a:extLst>
          </p:cNvPr>
          <p:cNvSpPr>
            <a:spLocks noGrp="1"/>
          </p:cNvSpPr>
          <p:nvPr>
            <p:ph idx="1"/>
          </p:nvPr>
        </p:nvSpPr>
        <p:spPr/>
        <p:txBody>
          <a:bodyPr>
            <a:normAutofit fontScale="92500" lnSpcReduction="20000"/>
          </a:bodyPr>
          <a:lstStyle/>
          <a:p>
            <a:pPr marL="514350" indent="-514350">
              <a:buFont typeface="+mj-lt"/>
              <a:buAutoNum type="arabicPeriod"/>
            </a:pPr>
            <a:r>
              <a:rPr lang="fr-FR" dirty="0"/>
              <a:t>Envoyez la </a:t>
            </a:r>
            <a:r>
              <a:rPr lang="fr-FR" b="1" dirty="0"/>
              <a:t>déclaration d’accident </a:t>
            </a:r>
            <a:r>
              <a:rPr lang="fr-FR" dirty="0"/>
              <a:t>et le certificat médical </a:t>
            </a:r>
            <a:r>
              <a:rPr lang="fr-FR" b="1" dirty="0"/>
              <a:t>dans les quinze jours</a:t>
            </a:r>
            <a:r>
              <a:rPr lang="fr-FR" dirty="0"/>
              <a:t> suivant votre accident à </a:t>
            </a:r>
            <a:r>
              <a:rPr lang="fr-FR" u="sng" dirty="0"/>
              <a:t>benefits@cigna.com</a:t>
            </a:r>
          </a:p>
          <a:p>
            <a:pPr marL="0" indent="0">
              <a:buNone/>
            </a:pPr>
            <a:r>
              <a:rPr lang="fr-FR" dirty="0"/>
              <a:t>        ou par courrier à: Cigna, Plantin en </a:t>
            </a:r>
            <a:r>
              <a:rPr lang="fr-FR" dirty="0" err="1"/>
              <a:t>Moretuslei</a:t>
            </a:r>
            <a:r>
              <a:rPr lang="fr-FR" dirty="0"/>
              <a:t> 299, 2140 Anvers</a:t>
            </a:r>
          </a:p>
          <a:p>
            <a:pPr marL="0" indent="0">
              <a:buNone/>
            </a:pPr>
            <a:r>
              <a:rPr lang="fr-FR" dirty="0"/>
              <a:t>       </a:t>
            </a:r>
            <a:r>
              <a:rPr lang="fr-FR" u="sng" dirty="0"/>
              <a:t>Attention</a:t>
            </a:r>
            <a:r>
              <a:rPr lang="fr-FR" dirty="0"/>
              <a:t> : Compte-tenu des risques de perte de votre courrier, nous vous conseillons de procéder à un envoi recommandé</a:t>
            </a:r>
          </a:p>
          <a:p>
            <a:pPr marL="0" indent="0">
              <a:buNone/>
            </a:pPr>
            <a:r>
              <a:rPr lang="fr-FR" dirty="0"/>
              <a:t>2.   Dès que Cigna vous aura informé de l’acceptation de votre dossier d’accident, vous pourrez leur envoyer le décompte du RCAM et une copie des factures à la même adresse électronique </a:t>
            </a:r>
            <a:r>
              <a:rPr lang="fr-FR" u="sng" dirty="0"/>
              <a:t>benefits@cigna.com </a:t>
            </a:r>
            <a:r>
              <a:rPr lang="fr-FR" dirty="0"/>
              <a:t>(ou par courrier) Nous vous conseillons de faire des photocopies des factures avant de les transmettre au RCAM. en mentionnant la référence de votre dossier accident.</a:t>
            </a:r>
          </a:p>
          <a:p>
            <a:pPr marL="0" indent="0">
              <a:buNone/>
            </a:pPr>
            <a:r>
              <a:rPr lang="fr-FR" dirty="0"/>
              <a:t>Vous recevrez une notification de Cigna dès que le remboursement aura été effectué.</a:t>
            </a:r>
            <a:endParaRPr lang="fr-BE" dirty="0"/>
          </a:p>
        </p:txBody>
      </p:sp>
    </p:spTree>
    <p:extLst>
      <p:ext uri="{BB962C8B-B14F-4D97-AF65-F5344CB8AC3E}">
        <p14:creationId xmlns:p14="http://schemas.microsoft.com/office/powerpoint/2010/main" val="146231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C1001D-0829-13A0-84FD-4289813A6946}"/>
              </a:ext>
            </a:extLst>
          </p:cNvPr>
          <p:cNvSpPr>
            <a:spLocks noGrp="1"/>
          </p:cNvSpPr>
          <p:nvPr>
            <p:ph type="title"/>
          </p:nvPr>
        </p:nvSpPr>
        <p:spPr/>
        <p:txBody>
          <a:bodyPr/>
          <a:lstStyle/>
          <a:p>
            <a:pPr algn="ctr"/>
            <a:r>
              <a:rPr lang="fr-BE" b="1" dirty="0"/>
              <a:t>Assurance Voyage et Rapatriement</a:t>
            </a:r>
          </a:p>
        </p:txBody>
      </p:sp>
      <p:sp>
        <p:nvSpPr>
          <p:cNvPr id="3" name="Espace réservé du contenu 2">
            <a:extLst>
              <a:ext uri="{FF2B5EF4-FFF2-40B4-BE49-F238E27FC236}">
                <a16:creationId xmlns:a16="http://schemas.microsoft.com/office/drawing/2014/main" id="{9A253EB7-950D-62A5-4373-05E70E06FEF0}"/>
              </a:ext>
            </a:extLst>
          </p:cNvPr>
          <p:cNvSpPr>
            <a:spLocks noGrp="1"/>
          </p:cNvSpPr>
          <p:nvPr>
            <p:ph idx="1"/>
          </p:nvPr>
        </p:nvSpPr>
        <p:spPr/>
        <p:txBody>
          <a:bodyPr>
            <a:normAutofit fontScale="92500" lnSpcReduction="10000"/>
          </a:bodyPr>
          <a:lstStyle/>
          <a:p>
            <a:r>
              <a:rPr lang="fr-FR" sz="3000" b="1" i="1" dirty="0"/>
              <a:t>COUVERTURE ? </a:t>
            </a:r>
          </a:p>
          <a:p>
            <a:pPr lvl="1">
              <a:buFont typeface="Wingdings" panose="05000000000000000000" pitchFamily="2" charset="2"/>
              <a:buChar char="ü"/>
            </a:pPr>
            <a:r>
              <a:rPr lang="fr-FR" b="1" i="1" dirty="0"/>
              <a:t> </a:t>
            </a:r>
            <a:r>
              <a:rPr lang="fr-FR" dirty="0"/>
              <a:t>frais de recherche et de sauvetage</a:t>
            </a:r>
          </a:p>
          <a:p>
            <a:pPr lvl="1">
              <a:buFont typeface="Wingdings" panose="05000000000000000000" pitchFamily="2" charset="2"/>
              <a:buChar char="ü"/>
            </a:pPr>
            <a:r>
              <a:rPr lang="fr-FR" dirty="0"/>
              <a:t> rapatriement médical et retour anticipé</a:t>
            </a:r>
          </a:p>
          <a:p>
            <a:pPr lvl="1">
              <a:buFont typeface="Wingdings" panose="05000000000000000000" pitchFamily="2" charset="2"/>
              <a:buChar char="ü"/>
            </a:pPr>
            <a:r>
              <a:rPr lang="fr-FR" dirty="0"/>
              <a:t> frais médicaux à hauteur de 1.000.000 euro (pour les soins sur place)</a:t>
            </a:r>
          </a:p>
          <a:p>
            <a:r>
              <a:rPr lang="fr-FR" sz="3000" b="1" i="1" dirty="0"/>
              <a:t>COMMENT ?</a:t>
            </a:r>
          </a:p>
          <a:p>
            <a:pPr lvl="1">
              <a:buFont typeface="Wingdings" panose="05000000000000000000" pitchFamily="2" charset="2"/>
              <a:buChar char="Ø"/>
            </a:pPr>
            <a:r>
              <a:rPr lang="fr-FR" dirty="0"/>
              <a:t>peut être partie du package de voyage offert par l'agence de voyage, ou de votre contrat de carte de crédit</a:t>
            </a:r>
          </a:p>
          <a:p>
            <a:pPr lvl="1">
              <a:buFont typeface="Wingdings" panose="05000000000000000000" pitchFamily="2" charset="2"/>
              <a:buChar char="Ø"/>
            </a:pPr>
            <a:r>
              <a:rPr lang="fr-FR" dirty="0"/>
              <a:t>peut être souscrite par vous-même dans une compagnie de votre choix, ceci pour un voyage spécifique ou bien opter pour une couverture annuelle. </a:t>
            </a:r>
          </a:p>
          <a:p>
            <a:pPr lvl="1">
              <a:buFont typeface="Wingdings" panose="05000000000000000000" pitchFamily="2" charset="2"/>
              <a:buChar char="Ø"/>
            </a:pPr>
            <a:r>
              <a:rPr lang="fr-FR" dirty="0"/>
              <a:t>p</a:t>
            </a:r>
            <a:r>
              <a:rPr lang="fr-FR"/>
              <a:t>our </a:t>
            </a:r>
            <a:r>
              <a:rPr lang="fr-FR" dirty="0"/>
              <a:t>les fonctionnaires et agents encore en activité, Afiliatys offre la possibilité de souscrire une telle assurance sur une base annuelle avec comme prestataire Europ Assistance. Etant collective, cette offre est moins onéreuse que si vous la preniez à titre individuel chez Europ Assistance.</a:t>
            </a:r>
          </a:p>
          <a:p>
            <a:endParaRPr lang="fr-BE" dirty="0"/>
          </a:p>
        </p:txBody>
      </p:sp>
    </p:spTree>
    <p:extLst>
      <p:ext uri="{BB962C8B-B14F-4D97-AF65-F5344CB8AC3E}">
        <p14:creationId xmlns:p14="http://schemas.microsoft.com/office/powerpoint/2010/main" val="527773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7D5F24-2B67-84DE-8DDC-F77773511DD1}"/>
              </a:ext>
            </a:extLst>
          </p:cNvPr>
          <p:cNvSpPr>
            <a:spLocks noGrp="1"/>
          </p:cNvSpPr>
          <p:nvPr>
            <p:ph type="title"/>
          </p:nvPr>
        </p:nvSpPr>
        <p:spPr/>
        <p:txBody>
          <a:bodyPr/>
          <a:lstStyle/>
          <a:p>
            <a:r>
              <a:rPr lang="fr-BE" dirty="0"/>
              <a:t>Assurances Cigna – Perspectives d’évolution</a:t>
            </a:r>
          </a:p>
        </p:txBody>
      </p:sp>
      <p:sp>
        <p:nvSpPr>
          <p:cNvPr id="3" name="Espace réservé du contenu 2">
            <a:extLst>
              <a:ext uri="{FF2B5EF4-FFF2-40B4-BE49-F238E27FC236}">
                <a16:creationId xmlns:a16="http://schemas.microsoft.com/office/drawing/2014/main" id="{312F5AA3-68DB-D49E-8943-DDBB9B6694A3}"/>
              </a:ext>
            </a:extLst>
          </p:cNvPr>
          <p:cNvSpPr>
            <a:spLocks noGrp="1"/>
          </p:cNvSpPr>
          <p:nvPr>
            <p:ph idx="1"/>
          </p:nvPr>
        </p:nvSpPr>
        <p:spPr/>
        <p:txBody>
          <a:bodyPr/>
          <a:lstStyle/>
          <a:p>
            <a:r>
              <a:rPr lang="fr-BE" dirty="0"/>
              <a:t>A court terme</a:t>
            </a:r>
          </a:p>
          <a:p>
            <a:pPr lvl="1"/>
            <a:r>
              <a:rPr lang="fr-BE" dirty="0"/>
              <a:t>Intégrer les enfants des retraités</a:t>
            </a:r>
          </a:p>
          <a:p>
            <a:pPr lvl="1"/>
            <a:r>
              <a:rPr lang="fr-BE" dirty="0"/>
              <a:t>Intégrer dans notre contrat Hospitalisation (BCVR 8673) les assurés retraités du contrat </a:t>
            </a:r>
            <a:r>
              <a:rPr lang="fr-BE" dirty="0" err="1"/>
              <a:t>EurPrivilèges</a:t>
            </a:r>
            <a:r>
              <a:rPr lang="fr-BE" dirty="0"/>
              <a:t> de Cigna (BCVR 8672)</a:t>
            </a:r>
          </a:p>
          <a:p>
            <a:pPr lvl="1"/>
            <a:r>
              <a:rPr lang="fr-BE" dirty="0"/>
              <a:t>Proposer un contrat Europ Assistance à l’instar de celui proposé par Afiliatys pour les actifs</a:t>
            </a:r>
          </a:p>
          <a:p>
            <a:r>
              <a:rPr lang="fr-BE" dirty="0"/>
              <a:t>Potentielles</a:t>
            </a:r>
          </a:p>
          <a:p>
            <a:pPr lvl="1"/>
            <a:r>
              <a:rPr lang="fr-BE" dirty="0"/>
              <a:t>100% de remboursement sur le contrat Hospitalisation</a:t>
            </a:r>
          </a:p>
          <a:p>
            <a:pPr lvl="1"/>
            <a:r>
              <a:rPr lang="fr-BE" dirty="0"/>
              <a:t>Package Assurance Accident / Assurance Hospitalisation sans questionnaire médical</a:t>
            </a:r>
          </a:p>
          <a:p>
            <a:endParaRPr lang="fr-BE" dirty="0"/>
          </a:p>
        </p:txBody>
      </p:sp>
    </p:spTree>
    <p:extLst>
      <p:ext uri="{BB962C8B-B14F-4D97-AF65-F5344CB8AC3E}">
        <p14:creationId xmlns:p14="http://schemas.microsoft.com/office/powerpoint/2010/main" val="999477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25E38F-FF14-E81C-901A-31B8CE04601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C7F1749-938D-5DF5-F13E-4E91A0ED00DF}"/>
              </a:ext>
            </a:extLst>
          </p:cNvPr>
          <p:cNvSpPr>
            <a:spLocks noGrp="1"/>
          </p:cNvSpPr>
          <p:nvPr>
            <p:ph type="title"/>
          </p:nvPr>
        </p:nvSpPr>
        <p:spPr/>
        <p:txBody>
          <a:bodyPr/>
          <a:lstStyle/>
          <a:p>
            <a:r>
              <a:rPr lang="fr-BE" dirty="0"/>
              <a:t>Conclusion</a:t>
            </a:r>
          </a:p>
        </p:txBody>
      </p:sp>
      <p:sp>
        <p:nvSpPr>
          <p:cNvPr id="3" name="Espace réservé du contenu 2">
            <a:extLst>
              <a:ext uri="{FF2B5EF4-FFF2-40B4-BE49-F238E27FC236}">
                <a16:creationId xmlns:a16="http://schemas.microsoft.com/office/drawing/2014/main" id="{17F12994-FF10-BDB7-3FFF-42B0340724D3}"/>
              </a:ext>
            </a:extLst>
          </p:cNvPr>
          <p:cNvSpPr>
            <a:spLocks noGrp="1"/>
          </p:cNvSpPr>
          <p:nvPr>
            <p:ph idx="1"/>
          </p:nvPr>
        </p:nvSpPr>
        <p:spPr/>
        <p:txBody>
          <a:bodyPr>
            <a:normAutofit fontScale="85000" lnSpcReduction="20000"/>
          </a:bodyPr>
          <a:lstStyle/>
          <a:p>
            <a:r>
              <a:rPr lang="fr-FR" dirty="0"/>
              <a:t>Ce que </a:t>
            </a:r>
            <a:r>
              <a:rPr lang="fr-FR" b="1" dirty="0"/>
              <a:t>nous conseillons</a:t>
            </a:r>
            <a:r>
              <a:rPr lang="fr-FR" dirty="0"/>
              <a:t>, pour une couverture optimale, est d’avoir: </a:t>
            </a:r>
          </a:p>
          <a:p>
            <a:pPr lvl="1"/>
            <a:r>
              <a:rPr lang="fr-FR" dirty="0"/>
              <a:t>(1) une assurance complémentaire hospitalisation pour maladie;</a:t>
            </a:r>
          </a:p>
          <a:p>
            <a:pPr lvl="1"/>
            <a:r>
              <a:rPr lang="fr-FR" dirty="0"/>
              <a:t>(2) l'assurance complémentaire accident qui vise à remplacer celle garantie aux actifs par l'Article 73 du statut; </a:t>
            </a:r>
          </a:p>
          <a:p>
            <a:pPr lvl="1"/>
            <a:r>
              <a:rPr lang="fr-FR" dirty="0"/>
              <a:t>(3) une assurance voyage</a:t>
            </a:r>
          </a:p>
          <a:p>
            <a:endParaRPr lang="fr-BE" dirty="0"/>
          </a:p>
          <a:p>
            <a:r>
              <a:rPr lang="fr-BE" dirty="0"/>
              <a:t>Pour vous affilier aux polices Cigna</a:t>
            </a:r>
          </a:p>
          <a:p>
            <a:pPr lvl="1"/>
            <a:r>
              <a:rPr lang="fr-BE" dirty="0"/>
              <a:t>Envoyer les demandes et </a:t>
            </a:r>
            <a:r>
              <a:rPr lang="fr-BE"/>
              <a:t>les documents à </a:t>
            </a:r>
            <a:r>
              <a:rPr lang="fr-BE" dirty="0">
                <a:hlinkClick r:id="rId2"/>
              </a:rPr>
              <a:t>info@eurprivileges.com</a:t>
            </a:r>
            <a:endParaRPr lang="fr-BE" dirty="0"/>
          </a:p>
          <a:p>
            <a:pPr lvl="1"/>
            <a:r>
              <a:rPr lang="fr-BE" dirty="0"/>
              <a:t>Pour l’assurance Hospitalisation</a:t>
            </a:r>
          </a:p>
          <a:p>
            <a:pPr lvl="2"/>
            <a:r>
              <a:rPr lang="fr-BE" dirty="0"/>
              <a:t>Le formulaire de demande</a:t>
            </a:r>
          </a:p>
          <a:p>
            <a:pPr lvl="2"/>
            <a:r>
              <a:rPr lang="fr-BE" dirty="0"/>
              <a:t>Le questionnaire médical complété par vous-même</a:t>
            </a:r>
          </a:p>
          <a:p>
            <a:pPr lvl="2"/>
            <a:r>
              <a:rPr lang="fr-BE" dirty="0"/>
              <a:t>Le formulaire SEPA pour les domiciliations</a:t>
            </a:r>
          </a:p>
          <a:p>
            <a:pPr lvl="1"/>
            <a:r>
              <a:rPr lang="fr-BE" dirty="0"/>
              <a:t>Pour l’assurance accident</a:t>
            </a:r>
          </a:p>
          <a:p>
            <a:pPr lvl="2"/>
            <a:r>
              <a:rPr lang="fr-BE" dirty="0"/>
              <a:t>Le formulaire de demande</a:t>
            </a:r>
          </a:p>
          <a:p>
            <a:endParaRPr lang="fr-BE" dirty="0"/>
          </a:p>
        </p:txBody>
      </p:sp>
    </p:spTree>
    <p:extLst>
      <p:ext uri="{BB962C8B-B14F-4D97-AF65-F5344CB8AC3E}">
        <p14:creationId xmlns:p14="http://schemas.microsoft.com/office/powerpoint/2010/main" val="1139978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B484FF-9274-89CE-05CF-45554ED1F758}"/>
              </a:ext>
            </a:extLst>
          </p:cNvPr>
          <p:cNvSpPr>
            <a:spLocks noGrp="1"/>
          </p:cNvSpPr>
          <p:nvPr>
            <p:ph type="title"/>
          </p:nvPr>
        </p:nvSpPr>
        <p:spPr/>
        <p:txBody>
          <a:bodyPr/>
          <a:lstStyle/>
          <a:p>
            <a:pPr algn="ctr"/>
            <a:r>
              <a:rPr lang="fr-BE" b="1" dirty="0"/>
              <a:t>Agenda</a:t>
            </a:r>
          </a:p>
        </p:txBody>
      </p:sp>
      <p:sp>
        <p:nvSpPr>
          <p:cNvPr id="3" name="Espace réservé du contenu 2">
            <a:extLst>
              <a:ext uri="{FF2B5EF4-FFF2-40B4-BE49-F238E27FC236}">
                <a16:creationId xmlns:a16="http://schemas.microsoft.com/office/drawing/2014/main" id="{9E03925A-BE81-9559-9059-8A15F4D0116E}"/>
              </a:ext>
            </a:extLst>
          </p:cNvPr>
          <p:cNvSpPr>
            <a:spLocks noGrp="1"/>
          </p:cNvSpPr>
          <p:nvPr>
            <p:ph idx="1"/>
          </p:nvPr>
        </p:nvSpPr>
        <p:spPr>
          <a:xfrm>
            <a:off x="838200" y="1690688"/>
            <a:ext cx="10515600" cy="4696464"/>
          </a:xfrm>
        </p:spPr>
        <p:txBody>
          <a:bodyPr>
            <a:normAutofit/>
          </a:bodyPr>
          <a:lstStyle/>
          <a:p>
            <a:pPr marL="514350" indent="-514350">
              <a:buFont typeface="+mj-lt"/>
              <a:buAutoNum type="arabicPeriod"/>
            </a:pPr>
            <a:r>
              <a:rPr lang="fr-BE" sz="3100" kern="0" dirty="0">
                <a:solidFill>
                  <a:srgbClr val="222222"/>
                </a:solidFill>
                <a:ea typeface="Times New Roman" panose="02020603050405020304" pitchFamily="18" charset="0"/>
              </a:rPr>
              <a:t>Le Groupe Assurances de l’AIACE international</a:t>
            </a:r>
          </a:p>
          <a:p>
            <a:pPr marL="514350" indent="-514350">
              <a:buFont typeface="+mj-lt"/>
              <a:buAutoNum type="arabicPeriod"/>
            </a:pPr>
            <a:r>
              <a:rPr lang="fr-BE" sz="3100" kern="0" dirty="0">
                <a:solidFill>
                  <a:srgbClr val="222222"/>
                </a:solidFill>
                <a:ea typeface="Times New Roman" panose="02020603050405020304" pitchFamily="18" charset="0"/>
              </a:rPr>
              <a:t>Pourquoi et dans quel domaine s’assurer ? </a:t>
            </a:r>
            <a:endParaRPr lang="fr-BE" sz="3100" kern="0" dirty="0">
              <a:solidFill>
                <a:srgbClr val="222222"/>
              </a:solidFill>
              <a:effectLst/>
              <a:ea typeface="Times New Roman" panose="02020603050405020304" pitchFamily="18" charset="0"/>
            </a:endParaRPr>
          </a:p>
          <a:p>
            <a:pPr marL="514350" indent="-514350">
              <a:lnSpc>
                <a:spcPct val="110000"/>
              </a:lnSpc>
              <a:buFont typeface="+mj-lt"/>
              <a:buAutoNum type="arabicPeriod"/>
            </a:pPr>
            <a:r>
              <a:rPr lang="fr-FR" sz="3100" dirty="0"/>
              <a:t>Comment bien gérer son assurance Hospitalisation</a:t>
            </a:r>
          </a:p>
          <a:p>
            <a:pPr marL="514350" indent="-514350">
              <a:lnSpc>
                <a:spcPct val="110000"/>
              </a:lnSpc>
              <a:buFont typeface="+mj-lt"/>
              <a:buAutoNum type="arabicPeriod"/>
            </a:pPr>
            <a:r>
              <a:rPr lang="fr-FR" sz="3100" dirty="0"/>
              <a:t>Comment bien gérer son assurance Accident</a:t>
            </a:r>
          </a:p>
        </p:txBody>
      </p:sp>
    </p:spTree>
    <p:extLst>
      <p:ext uri="{BB962C8B-B14F-4D97-AF65-F5344CB8AC3E}">
        <p14:creationId xmlns:p14="http://schemas.microsoft.com/office/powerpoint/2010/main" val="20137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5D4D2-BC51-7E62-5565-67C4BEC906E6}"/>
              </a:ext>
            </a:extLst>
          </p:cNvPr>
          <p:cNvSpPr>
            <a:spLocks noGrp="1"/>
          </p:cNvSpPr>
          <p:nvPr>
            <p:ph type="title"/>
          </p:nvPr>
        </p:nvSpPr>
        <p:spPr/>
        <p:txBody>
          <a:bodyPr/>
          <a:lstStyle/>
          <a:p>
            <a:pPr algn="ctr"/>
            <a:r>
              <a:rPr lang="fr-BE" b="1" dirty="0"/>
              <a:t>Le groupe Assurances de l’AIACE </a:t>
            </a:r>
          </a:p>
        </p:txBody>
      </p:sp>
      <p:sp>
        <p:nvSpPr>
          <p:cNvPr id="3" name="Espace réservé du contenu 2">
            <a:extLst>
              <a:ext uri="{FF2B5EF4-FFF2-40B4-BE49-F238E27FC236}">
                <a16:creationId xmlns:a16="http://schemas.microsoft.com/office/drawing/2014/main" id="{13A1DAD3-C937-EB02-2C47-8BDCC81CDE98}"/>
              </a:ext>
            </a:extLst>
          </p:cNvPr>
          <p:cNvSpPr>
            <a:spLocks noGrp="1"/>
          </p:cNvSpPr>
          <p:nvPr>
            <p:ph idx="1"/>
          </p:nvPr>
        </p:nvSpPr>
        <p:spPr>
          <a:xfrm>
            <a:off x="838200" y="1690688"/>
            <a:ext cx="10515600" cy="4486275"/>
          </a:xfrm>
        </p:spPr>
        <p:txBody>
          <a:bodyPr>
            <a:normAutofit fontScale="92500" lnSpcReduction="20000"/>
          </a:bodyPr>
          <a:lstStyle/>
          <a:p>
            <a:r>
              <a:rPr lang="fr-FR" dirty="0"/>
              <a:t>le groupe Assurances de l'AIACE a pour objectif de </a:t>
            </a:r>
            <a:r>
              <a:rPr lang="fr-FR" b="1" dirty="0"/>
              <a:t>conseiller les pensionnés ou futurs pensionnés</a:t>
            </a:r>
            <a:r>
              <a:rPr lang="fr-FR" dirty="0"/>
              <a:t> dans le domaine des assurances pour ce qui concerne les assurances complémentaires santé, notamment les assurances de Cigna</a:t>
            </a:r>
          </a:p>
          <a:p>
            <a:pPr lvl="1"/>
            <a:r>
              <a:rPr lang="fr-FR" dirty="0"/>
              <a:t>Nous sommes indépendants de Cigna</a:t>
            </a:r>
          </a:p>
          <a:p>
            <a:pPr lvl="1"/>
            <a:r>
              <a:rPr lang="fr-FR" dirty="0"/>
              <a:t>Nous veillons au bon fonctionnement des polices Cigna</a:t>
            </a:r>
          </a:p>
          <a:p>
            <a:r>
              <a:rPr lang="fr-FR" dirty="0"/>
              <a:t>Ce que </a:t>
            </a:r>
            <a:r>
              <a:rPr lang="fr-FR" b="1" dirty="0"/>
              <a:t>nous conseillons</a:t>
            </a:r>
            <a:r>
              <a:rPr lang="fr-FR" dirty="0"/>
              <a:t>, pour une couverture optimale, est d’avoir: </a:t>
            </a:r>
          </a:p>
          <a:p>
            <a:pPr lvl="1"/>
            <a:r>
              <a:rPr lang="fr-FR" dirty="0"/>
              <a:t>(1) une assurance complémentaire hospitalisation pour maladie;</a:t>
            </a:r>
          </a:p>
          <a:p>
            <a:pPr lvl="1"/>
            <a:r>
              <a:rPr lang="fr-FR" dirty="0"/>
              <a:t>(2) l'assurance complémentaire accident qui vise à remplacer celle garantie aux actifs par l'Article 73 du statut; </a:t>
            </a:r>
          </a:p>
          <a:p>
            <a:pPr lvl="1"/>
            <a:r>
              <a:rPr lang="fr-FR" dirty="0"/>
              <a:t>(3) une assurance voyage</a:t>
            </a:r>
          </a:p>
          <a:p>
            <a:pPr marL="457200" lvl="1" indent="0">
              <a:buNone/>
            </a:pPr>
            <a:endParaRPr lang="fr-FR" dirty="0"/>
          </a:p>
          <a:p>
            <a:r>
              <a:rPr lang="fr-FR" dirty="0"/>
              <a:t>Onglet assurances du site web de l’AIACE </a:t>
            </a:r>
            <a:r>
              <a:rPr lang="fr-BE" dirty="0">
                <a:hlinkClick r:id="rId3"/>
              </a:rPr>
              <a:t>Assurances | AIACE International</a:t>
            </a:r>
            <a:endParaRPr lang="fr-FR" dirty="0"/>
          </a:p>
          <a:p>
            <a:r>
              <a:rPr lang="fr-FR" dirty="0"/>
              <a:t>Email dédié </a:t>
            </a:r>
            <a:r>
              <a:rPr lang="fr-BE" sz="2800" kern="0" dirty="0">
                <a:solidFill>
                  <a:srgbClr val="222222"/>
                </a:solidFill>
                <a:effectLst/>
                <a:latin typeface="Times New Roman" panose="02020603050405020304" pitchFamily="18" charset="0"/>
                <a:ea typeface="Times New Roman" panose="02020603050405020304" pitchFamily="18" charset="0"/>
              </a:rPr>
              <a:t>"</a:t>
            </a:r>
            <a:r>
              <a:rPr lang="fr-BE" sz="2800"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aiace.assurances@gmail.com</a:t>
            </a:r>
            <a:r>
              <a:rPr lang="fr-BE" sz="2800" kern="0" dirty="0">
                <a:solidFill>
                  <a:srgbClr val="222222"/>
                </a:solidFill>
                <a:effectLst/>
                <a:latin typeface="Times New Roman" panose="02020603050405020304" pitchFamily="18" charset="0"/>
                <a:ea typeface="Times New Roman" panose="02020603050405020304" pitchFamily="18" charset="0"/>
              </a:rPr>
              <a:t>" </a:t>
            </a:r>
            <a:endParaRPr lang="fr-BE" dirty="0"/>
          </a:p>
        </p:txBody>
      </p:sp>
    </p:spTree>
    <p:extLst>
      <p:ext uri="{BB962C8B-B14F-4D97-AF65-F5344CB8AC3E}">
        <p14:creationId xmlns:p14="http://schemas.microsoft.com/office/powerpoint/2010/main" val="3491323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EB8829-E6E0-CB13-FC07-96CE2914D84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64075DB-6427-3545-7CFC-EE553FFB0266}"/>
              </a:ext>
            </a:extLst>
          </p:cNvPr>
          <p:cNvSpPr>
            <a:spLocks noGrp="1"/>
          </p:cNvSpPr>
          <p:nvPr>
            <p:ph type="title"/>
          </p:nvPr>
        </p:nvSpPr>
        <p:spPr/>
        <p:txBody>
          <a:bodyPr/>
          <a:lstStyle/>
          <a:p>
            <a:pPr algn="ctr"/>
            <a:r>
              <a:rPr lang="fr-BE" b="1" dirty="0"/>
              <a:t>Pourquoi les retraités doivent-ils s’assurer ?</a:t>
            </a:r>
          </a:p>
        </p:txBody>
      </p:sp>
      <p:sp>
        <p:nvSpPr>
          <p:cNvPr id="3" name="Espace réservé du contenu 2">
            <a:extLst>
              <a:ext uri="{FF2B5EF4-FFF2-40B4-BE49-F238E27FC236}">
                <a16:creationId xmlns:a16="http://schemas.microsoft.com/office/drawing/2014/main" id="{46B48B7F-8413-6E11-D619-3D8E45E1B0AD}"/>
              </a:ext>
            </a:extLst>
          </p:cNvPr>
          <p:cNvSpPr>
            <a:spLocks noGrp="1"/>
          </p:cNvSpPr>
          <p:nvPr>
            <p:ph idx="1"/>
          </p:nvPr>
        </p:nvSpPr>
        <p:spPr>
          <a:xfrm>
            <a:off x="838200" y="1690688"/>
            <a:ext cx="10515600" cy="4696464"/>
          </a:xfrm>
        </p:spPr>
        <p:txBody>
          <a:bodyPr>
            <a:normAutofit fontScale="85000" lnSpcReduction="10000"/>
          </a:bodyPr>
          <a:lstStyle/>
          <a:p>
            <a:pPr marL="514350" indent="-514350">
              <a:buFont typeface="+mj-lt"/>
              <a:buAutoNum type="arabicPeriod"/>
            </a:pPr>
            <a:r>
              <a:rPr lang="fr-BE" sz="3100" kern="0" dirty="0">
                <a:solidFill>
                  <a:srgbClr val="222222"/>
                </a:solidFill>
                <a:effectLst/>
                <a:ea typeface="Times New Roman" panose="02020603050405020304" pitchFamily="18" charset="0"/>
              </a:rPr>
              <a:t>En prenant votre retraite, </a:t>
            </a:r>
            <a:r>
              <a:rPr lang="fr-BE" sz="3100" b="1" kern="0" dirty="0">
                <a:solidFill>
                  <a:srgbClr val="222222"/>
                </a:solidFill>
                <a:effectLst/>
                <a:ea typeface="Times New Roman" panose="02020603050405020304" pitchFamily="18" charset="0"/>
              </a:rPr>
              <a:t>vous </a:t>
            </a:r>
            <a:r>
              <a:rPr lang="fr-BE" sz="3100" b="1" i="1" kern="0" dirty="0">
                <a:solidFill>
                  <a:srgbClr val="222222"/>
                </a:solidFill>
                <a:effectLst/>
                <a:ea typeface="Times New Roman" panose="02020603050405020304" pitchFamily="18" charset="0"/>
              </a:rPr>
              <a:t>perdez l'assurance accident</a:t>
            </a:r>
            <a:r>
              <a:rPr lang="fr-BE" sz="3100" b="1" kern="0" dirty="0">
                <a:solidFill>
                  <a:srgbClr val="222222"/>
                </a:solidFill>
                <a:effectLst/>
                <a:ea typeface="Times New Roman" panose="02020603050405020304" pitchFamily="18" charset="0"/>
              </a:rPr>
              <a:t> statutaire,</a:t>
            </a:r>
            <a:r>
              <a:rPr lang="fr-BE" sz="3100" kern="0" dirty="0">
                <a:solidFill>
                  <a:srgbClr val="222222"/>
                </a:solidFill>
                <a:effectLst/>
                <a:ea typeface="Times New Roman" panose="02020603050405020304" pitchFamily="18" charset="0"/>
              </a:rPr>
              <a:t> réservée au personnel actif (Article 73 du statut)</a:t>
            </a:r>
          </a:p>
          <a:p>
            <a:pPr marL="514350" indent="-514350">
              <a:lnSpc>
                <a:spcPct val="110000"/>
              </a:lnSpc>
              <a:buFont typeface="+mj-lt"/>
              <a:buAutoNum type="arabicPeriod"/>
            </a:pPr>
            <a:r>
              <a:rPr lang="fr-FR" sz="3100" dirty="0"/>
              <a:t>le </a:t>
            </a:r>
            <a:r>
              <a:rPr lang="fr-FR" sz="3100" b="1" dirty="0"/>
              <a:t>RCAM rembourse à 80%/85% mais 51 traitements avec un plafond</a:t>
            </a:r>
            <a:r>
              <a:rPr lang="fr-FR" sz="3100" dirty="0"/>
              <a:t>, </a:t>
            </a:r>
          </a:p>
          <a:p>
            <a:pPr lvl="1">
              <a:lnSpc>
                <a:spcPct val="110000"/>
              </a:lnSpc>
            </a:pPr>
            <a:r>
              <a:rPr lang="fr-FR" dirty="0"/>
              <a:t>Le RCAM peut limiter ses remboursements en cas d’excessivité des frais médicaux, notamment dans les pays à médecine chère (USA, Suisse, …)</a:t>
            </a:r>
          </a:p>
          <a:p>
            <a:pPr lvl="1">
              <a:lnSpc>
                <a:spcPct val="120000"/>
              </a:lnSpc>
            </a:pPr>
            <a:r>
              <a:rPr lang="fr-FR" dirty="0"/>
              <a:t>La reconnaissance de maladie grave (entraînant un remboursement à 100%) n'est pas générale suit les plafonds et est le plus souvent limitée dans le temps </a:t>
            </a:r>
          </a:p>
          <a:p>
            <a:pPr lvl="1">
              <a:lnSpc>
                <a:spcPct val="120000"/>
              </a:lnSpc>
            </a:pPr>
            <a:r>
              <a:rPr lang="fr-FR" dirty="0"/>
              <a:t>Si le reste à charge du RCAM est supérieur à une demi pension mensuelle sur un an, le RCAM peut compléter à 90 ou 100% suivant certaines conditions  - Art. 72§3 du statut, appelé mesure spéciale, nécessite une procédure administrative longue</a:t>
            </a:r>
            <a:endParaRPr lang="fr-FR" strike="sngStrike" dirty="0"/>
          </a:p>
          <a:p>
            <a:pPr marL="514350" indent="-514350">
              <a:buFont typeface="+mj-lt"/>
              <a:buAutoNum type="arabicPeriod"/>
            </a:pPr>
            <a:r>
              <a:rPr lang="fr-FR" sz="3100" dirty="0"/>
              <a:t>le </a:t>
            </a:r>
            <a:r>
              <a:rPr lang="fr-FR" sz="3100" b="1" dirty="0"/>
              <a:t>RCAM ne rembourse pas </a:t>
            </a:r>
            <a:r>
              <a:rPr lang="fr-FR" sz="3100" dirty="0"/>
              <a:t>les frais de rapatriement, les frais de voyage d’un proche ou les opérations de recherche et de sauvetage</a:t>
            </a:r>
            <a:endParaRPr lang="fr-BE" sz="3100" dirty="0"/>
          </a:p>
        </p:txBody>
      </p:sp>
    </p:spTree>
    <p:extLst>
      <p:ext uri="{BB962C8B-B14F-4D97-AF65-F5344CB8AC3E}">
        <p14:creationId xmlns:p14="http://schemas.microsoft.com/office/powerpoint/2010/main" val="273971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DA1276-BD08-AFC9-0762-AA3E211D2E6B}"/>
              </a:ext>
            </a:extLst>
          </p:cNvPr>
          <p:cNvSpPr>
            <a:spLocks noGrp="1"/>
          </p:cNvSpPr>
          <p:nvPr>
            <p:ph type="title"/>
          </p:nvPr>
        </p:nvSpPr>
        <p:spPr>
          <a:xfrm>
            <a:off x="565079" y="365125"/>
            <a:ext cx="11209105" cy="1325563"/>
          </a:xfrm>
        </p:spPr>
        <p:txBody>
          <a:bodyPr>
            <a:noAutofit/>
          </a:bodyPr>
          <a:lstStyle/>
          <a:p>
            <a:pPr algn="ctr"/>
            <a:r>
              <a:rPr lang="fr-FR" sz="3600" b="1" dirty="0"/>
              <a:t>L’AIACE a conclu avec Cigna 2 contrats d’assurance complémentaire</a:t>
            </a:r>
            <a:r>
              <a:rPr lang="fr-FR" sz="3600" b="1" strike="sngStrike" dirty="0"/>
              <a:t>s</a:t>
            </a:r>
            <a:r>
              <a:rPr lang="fr-FR" sz="3600" b="1" dirty="0"/>
              <a:t> au RCAM adaptés aux besoins des retraités</a:t>
            </a:r>
            <a:endParaRPr lang="fr-BE" sz="3600" b="1" dirty="0"/>
          </a:p>
        </p:txBody>
      </p:sp>
      <p:sp>
        <p:nvSpPr>
          <p:cNvPr id="3" name="Espace réservé du contenu 2">
            <a:extLst>
              <a:ext uri="{FF2B5EF4-FFF2-40B4-BE49-F238E27FC236}">
                <a16:creationId xmlns:a16="http://schemas.microsoft.com/office/drawing/2014/main" id="{5168D01F-9585-20C5-E5F9-581FBFBD1505}"/>
              </a:ext>
            </a:extLst>
          </p:cNvPr>
          <p:cNvSpPr>
            <a:spLocks noGrp="1"/>
          </p:cNvSpPr>
          <p:nvPr>
            <p:ph idx="1"/>
          </p:nvPr>
        </p:nvSpPr>
        <p:spPr>
          <a:xfrm>
            <a:off x="838200" y="2103026"/>
            <a:ext cx="10515600" cy="4351338"/>
          </a:xfrm>
        </p:spPr>
        <p:txBody>
          <a:bodyPr/>
          <a:lstStyle/>
          <a:p>
            <a:r>
              <a:rPr lang="fr-FR" dirty="0"/>
              <a:t>Une </a:t>
            </a:r>
            <a:r>
              <a:rPr lang="fr-FR" b="1" dirty="0"/>
              <a:t>assurance Hospitalisation </a:t>
            </a:r>
            <a:r>
              <a:rPr lang="fr-FR" dirty="0"/>
              <a:t>qui permet aux anciens fonctionnaires et agents de couvrir les frais médicaux dus à une hospitalisation et/ou une intervention chirurgicale et qui restent à leur charge après intervention du RCAM</a:t>
            </a:r>
          </a:p>
          <a:p>
            <a:pPr marL="0" indent="0">
              <a:buNone/>
            </a:pPr>
            <a:endParaRPr lang="fr-FR" dirty="0"/>
          </a:p>
          <a:p>
            <a:r>
              <a:rPr lang="fr-FR" dirty="0"/>
              <a:t>Une </a:t>
            </a:r>
            <a:r>
              <a:rPr lang="fr-FR" b="1" dirty="0"/>
              <a:t>assurance Accident</a:t>
            </a:r>
            <a:r>
              <a:rPr lang="fr-FR" dirty="0"/>
              <a:t>, qui offre une couverture « accident » (remboursement des frais médicaux, fourniture d’un capital en cas d’invalidité ou de décès) plus ou moins équivalente à celle prévue par le Statut pour les actifs</a:t>
            </a:r>
            <a:endParaRPr lang="fr-BE" dirty="0"/>
          </a:p>
        </p:txBody>
      </p:sp>
    </p:spTree>
    <p:extLst>
      <p:ext uri="{BB962C8B-B14F-4D97-AF65-F5344CB8AC3E}">
        <p14:creationId xmlns:p14="http://schemas.microsoft.com/office/powerpoint/2010/main" val="3320312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AB0C33-40C9-F4BF-FEA4-BCC5C48681B8}"/>
              </a:ext>
            </a:extLst>
          </p:cNvPr>
          <p:cNvSpPr>
            <a:spLocks noGrp="1"/>
          </p:cNvSpPr>
          <p:nvPr>
            <p:ph type="title"/>
          </p:nvPr>
        </p:nvSpPr>
        <p:spPr>
          <a:xfrm>
            <a:off x="838200" y="365125"/>
            <a:ext cx="10515600" cy="919145"/>
          </a:xfrm>
        </p:spPr>
        <p:txBody>
          <a:bodyPr>
            <a:normAutofit/>
          </a:bodyPr>
          <a:lstStyle/>
          <a:p>
            <a:pPr algn="ctr"/>
            <a:r>
              <a:rPr lang="fr-BE" sz="4000" b="1" dirty="0"/>
              <a:t>L’assurance Hospitalisation de Cigna (1/2)</a:t>
            </a:r>
          </a:p>
        </p:txBody>
      </p:sp>
      <p:sp>
        <p:nvSpPr>
          <p:cNvPr id="3" name="Espace réservé du contenu 2">
            <a:extLst>
              <a:ext uri="{FF2B5EF4-FFF2-40B4-BE49-F238E27FC236}">
                <a16:creationId xmlns:a16="http://schemas.microsoft.com/office/drawing/2014/main" id="{BBA21206-C4FA-A2A5-966D-FF33296A25BA}"/>
              </a:ext>
            </a:extLst>
          </p:cNvPr>
          <p:cNvSpPr>
            <a:spLocks noGrp="1"/>
          </p:cNvSpPr>
          <p:nvPr>
            <p:ph idx="1"/>
          </p:nvPr>
        </p:nvSpPr>
        <p:spPr>
          <a:xfrm>
            <a:off x="838200" y="1387010"/>
            <a:ext cx="10515600" cy="4993241"/>
          </a:xfrm>
        </p:spPr>
        <p:txBody>
          <a:bodyPr>
            <a:normAutofit fontScale="77500" lnSpcReduction="20000"/>
          </a:bodyPr>
          <a:lstStyle/>
          <a:p>
            <a:r>
              <a:rPr lang="fr-BE" dirty="0"/>
              <a:t>Réservée aux retraités (et au personnel en invalidité) des Institutions et à leurs conjoints</a:t>
            </a:r>
          </a:p>
          <a:p>
            <a:r>
              <a:rPr lang="fr-BE" dirty="0"/>
              <a:t>Possibilité de souscrire </a:t>
            </a:r>
            <a:r>
              <a:rPr lang="fr-BE" b="1" dirty="0"/>
              <a:t>jusqu’au 69</a:t>
            </a:r>
            <a:r>
              <a:rPr lang="fr-BE" b="1" baseline="30000" dirty="0"/>
              <a:t>ème</a:t>
            </a:r>
            <a:r>
              <a:rPr lang="fr-BE" b="1" dirty="0"/>
              <a:t> anniversaire </a:t>
            </a:r>
            <a:r>
              <a:rPr lang="fr-BE" dirty="0"/>
              <a:t>(le conjoint peut être plus âgé)</a:t>
            </a:r>
          </a:p>
          <a:p>
            <a:r>
              <a:rPr lang="fr-BE" dirty="0"/>
              <a:t>Souscription conditionnée par un </a:t>
            </a:r>
            <a:r>
              <a:rPr lang="fr-BE" b="1" dirty="0"/>
              <a:t>questionnaire médical</a:t>
            </a:r>
            <a:r>
              <a:rPr lang="fr-BE" dirty="0"/>
              <a:t> </a:t>
            </a:r>
            <a:r>
              <a:rPr lang="fr-BE" sz="2600" dirty="0"/>
              <a:t>(Possibilité d’exclusion de certaines pathologies ou de refus)</a:t>
            </a:r>
          </a:p>
          <a:p>
            <a:r>
              <a:rPr lang="fr-BE" b="1" dirty="0"/>
              <a:t>Couverture mondiale </a:t>
            </a:r>
            <a:r>
              <a:rPr lang="fr-BE" dirty="0"/>
              <a:t>sans limitation hors UE/EEE</a:t>
            </a:r>
          </a:p>
          <a:p>
            <a:r>
              <a:rPr lang="fr-FR" dirty="0"/>
              <a:t>Cette assurance «Gros Risques» concerne les hospitalisations en chambre individuelle, les interventions chirurgicales et les frais encourus dans les délais </a:t>
            </a:r>
            <a:r>
              <a:rPr lang="fr-FR" b="1" dirty="0"/>
              <a:t>de 2 mois avant et de 6 mois après cette hospitalisation</a:t>
            </a:r>
            <a:r>
              <a:rPr lang="fr-FR" dirty="0"/>
              <a:t> nécessitée par une maladie ou par un accident si l’extension accident est souscrite (y compris les prothèses et matériel médical). La clinique d’un jour est couverte. Le reste à charge sur frais en centre de revalidation médicalisés sont couverts mais les frais de cures sont exclus.</a:t>
            </a:r>
          </a:p>
          <a:p>
            <a:r>
              <a:rPr lang="fr-FR" dirty="0"/>
              <a:t>les remboursements sont de </a:t>
            </a:r>
            <a:r>
              <a:rPr lang="fr-FR" b="1" dirty="0"/>
              <a:t>100% de la différence entre la dépense et le remboursement RCAM.  </a:t>
            </a:r>
            <a:r>
              <a:rPr lang="fr-FR" dirty="0"/>
              <a:t>Toutefois, ces remboursements se limitent au montant du remboursement RCAM si ce dernier est inférieur à 50% (par exemple pour les pays à médecine chère)</a:t>
            </a:r>
          </a:p>
        </p:txBody>
      </p:sp>
    </p:spTree>
    <p:extLst>
      <p:ext uri="{BB962C8B-B14F-4D97-AF65-F5344CB8AC3E}">
        <p14:creationId xmlns:p14="http://schemas.microsoft.com/office/powerpoint/2010/main" val="92814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E24168-769F-637D-2530-DE3997983AD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267709D-BF8E-5EDA-E951-0B5008272594}"/>
              </a:ext>
            </a:extLst>
          </p:cNvPr>
          <p:cNvSpPr>
            <a:spLocks noGrp="1"/>
          </p:cNvSpPr>
          <p:nvPr>
            <p:ph type="title"/>
          </p:nvPr>
        </p:nvSpPr>
        <p:spPr>
          <a:xfrm>
            <a:off x="838200" y="365125"/>
            <a:ext cx="10515600" cy="919145"/>
          </a:xfrm>
        </p:spPr>
        <p:txBody>
          <a:bodyPr>
            <a:normAutofit/>
          </a:bodyPr>
          <a:lstStyle/>
          <a:p>
            <a:pPr algn="ctr"/>
            <a:r>
              <a:rPr lang="fr-BE" sz="4000" b="1" dirty="0"/>
              <a:t>L’assurance Hospitalisation de Cigna (2/2)</a:t>
            </a:r>
          </a:p>
        </p:txBody>
      </p:sp>
      <p:sp>
        <p:nvSpPr>
          <p:cNvPr id="3" name="Espace réservé du contenu 2">
            <a:extLst>
              <a:ext uri="{FF2B5EF4-FFF2-40B4-BE49-F238E27FC236}">
                <a16:creationId xmlns:a16="http://schemas.microsoft.com/office/drawing/2014/main" id="{22CEAADC-5CA7-CEF9-22E6-CDD0BB353A4D}"/>
              </a:ext>
            </a:extLst>
          </p:cNvPr>
          <p:cNvSpPr>
            <a:spLocks noGrp="1"/>
          </p:cNvSpPr>
          <p:nvPr>
            <p:ph idx="1"/>
          </p:nvPr>
        </p:nvSpPr>
        <p:spPr>
          <a:xfrm>
            <a:off x="838200" y="1376736"/>
            <a:ext cx="10515600" cy="4993241"/>
          </a:xfrm>
        </p:spPr>
        <p:txBody>
          <a:bodyPr>
            <a:normAutofit fontScale="92500" lnSpcReduction="10000"/>
          </a:bodyPr>
          <a:lstStyle/>
          <a:p>
            <a:r>
              <a:rPr lang="fr-BE" sz="2400" u="sng" dirty="0"/>
              <a:t>Primes annuelles 2025</a:t>
            </a:r>
          </a:p>
          <a:p>
            <a:pPr marL="2743200" lvl="6" indent="0">
              <a:buNone/>
            </a:pPr>
            <a:r>
              <a:rPr lang="fr-BE" sz="2400" dirty="0"/>
              <a:t>		Maladie	Maladie et Accidents	</a:t>
            </a:r>
          </a:p>
          <a:p>
            <a:pPr lvl="1"/>
            <a:r>
              <a:rPr lang="fr-BE" dirty="0"/>
              <a:t>Sans franchise			€315,04		 €353,90</a:t>
            </a:r>
          </a:p>
          <a:p>
            <a:pPr lvl="1"/>
            <a:r>
              <a:rPr lang="fr-BE" dirty="0"/>
              <a:t>Avec franchise de 100€/an	€274,47		 €308,45</a:t>
            </a:r>
          </a:p>
          <a:p>
            <a:endParaRPr lang="fr-BE" dirty="0"/>
          </a:p>
          <a:p>
            <a:r>
              <a:rPr lang="fr-BE" dirty="0"/>
              <a:t>Les primes sont indexées annuellement sur l’indice Eurostat des dépenses de santé</a:t>
            </a:r>
          </a:p>
          <a:p>
            <a:r>
              <a:rPr lang="fr-BE" dirty="0"/>
              <a:t>Une révision des primes peut être demandée sur base d’un </a:t>
            </a:r>
            <a:r>
              <a:rPr lang="fr-BE" dirty="0" err="1"/>
              <a:t>reporting</a:t>
            </a:r>
            <a:r>
              <a:rPr lang="fr-BE" dirty="0"/>
              <a:t> de l’évolution des dépenses et des recettes après accord de l’AIACE</a:t>
            </a:r>
          </a:p>
          <a:p>
            <a:pPr marL="0" indent="0">
              <a:buNone/>
            </a:pPr>
            <a:r>
              <a:rPr lang="fr-BE" dirty="0"/>
              <a:t>   Dernières révisions (</a:t>
            </a:r>
            <a:r>
              <a:rPr lang="fr-BE" dirty="0" err="1"/>
              <a:t>yc</a:t>
            </a:r>
            <a:r>
              <a:rPr lang="fr-BE" dirty="0"/>
              <a:t> l’index): 2024 + 13%, 2025 +7% </a:t>
            </a:r>
          </a:p>
          <a:p>
            <a:r>
              <a:rPr lang="fr-BE" u="sng" dirty="0"/>
              <a:t>Remarque </a:t>
            </a:r>
            <a:r>
              <a:rPr lang="fr-BE" dirty="0"/>
              <a:t>: Pour les fonctionnaires et agents encore en activité, l’assurance </a:t>
            </a:r>
            <a:r>
              <a:rPr lang="fr-BE" dirty="0" err="1"/>
              <a:t>HospiSafe</a:t>
            </a:r>
            <a:r>
              <a:rPr lang="fr-BE" dirty="0"/>
              <a:t> d’Allianz, proposée dans le cadre d’un contrat cadre d’Afiliatys constitue une excellente alternative à l’assurance Hospitalisation de Cigna</a:t>
            </a:r>
          </a:p>
        </p:txBody>
      </p:sp>
    </p:spTree>
    <p:extLst>
      <p:ext uri="{BB962C8B-B14F-4D97-AF65-F5344CB8AC3E}">
        <p14:creationId xmlns:p14="http://schemas.microsoft.com/office/powerpoint/2010/main" val="3971512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B7ACBA-CE82-48A5-A080-354AF7AB1CA9}"/>
              </a:ext>
            </a:extLst>
          </p:cNvPr>
          <p:cNvSpPr>
            <a:spLocks noGrp="1"/>
          </p:cNvSpPr>
          <p:nvPr>
            <p:ph type="title"/>
          </p:nvPr>
        </p:nvSpPr>
        <p:spPr>
          <a:xfrm>
            <a:off x="838200" y="365125"/>
            <a:ext cx="10515600" cy="795855"/>
          </a:xfrm>
        </p:spPr>
        <p:txBody>
          <a:bodyPr>
            <a:normAutofit/>
          </a:bodyPr>
          <a:lstStyle/>
          <a:p>
            <a:pPr algn="ctr"/>
            <a:r>
              <a:rPr lang="fr-BE" sz="3600" b="1" dirty="0"/>
              <a:t>L’assurance Hospitalisation - Points d’attention</a:t>
            </a:r>
          </a:p>
        </p:txBody>
      </p:sp>
      <p:sp>
        <p:nvSpPr>
          <p:cNvPr id="3" name="Espace réservé du contenu 2">
            <a:extLst>
              <a:ext uri="{FF2B5EF4-FFF2-40B4-BE49-F238E27FC236}">
                <a16:creationId xmlns:a16="http://schemas.microsoft.com/office/drawing/2014/main" id="{4A65378B-39A8-867A-1A2B-0D1CE5E332BD}"/>
              </a:ext>
            </a:extLst>
          </p:cNvPr>
          <p:cNvSpPr>
            <a:spLocks noGrp="1"/>
          </p:cNvSpPr>
          <p:nvPr>
            <p:ph idx="1"/>
          </p:nvPr>
        </p:nvSpPr>
        <p:spPr>
          <a:xfrm>
            <a:off x="684087" y="1363288"/>
            <a:ext cx="10515600" cy="3742968"/>
          </a:xfrm>
        </p:spPr>
        <p:txBody>
          <a:bodyPr>
            <a:normAutofit fontScale="92500" lnSpcReduction="20000"/>
          </a:bodyPr>
          <a:lstStyle/>
          <a:p>
            <a:r>
              <a:rPr lang="fr-FR" dirty="0"/>
              <a:t>aucune clause du contrat n’autorise l’assureur à refuser des dépenses qui seraient jugées inutiles ou pour excessivité par son médecin conseil</a:t>
            </a:r>
          </a:p>
          <a:p>
            <a:r>
              <a:rPr lang="fr-FR" u="sng" dirty="0"/>
              <a:t>Attention </a:t>
            </a:r>
            <a:r>
              <a:rPr lang="fr-FR" dirty="0"/>
              <a:t>: c’est une assurance complémentaire au RCAM : Cigna ne remboursera que les dépenses acceptées par le RCAM (ex du thermomètre)</a:t>
            </a:r>
          </a:p>
          <a:p>
            <a:r>
              <a:rPr lang="fr-FR" dirty="0"/>
              <a:t>Les frais médicaux engagés 2 mois avant et 6 mois après l’hospitalisation sont remboursables mais il faut bien mettre en évidence le lien avec l’hospitalisation</a:t>
            </a:r>
          </a:p>
          <a:p>
            <a:r>
              <a:rPr lang="fr-FR" dirty="0"/>
              <a:t>le montant du remboursement fait par CIGNA ne peut excéder celui effectué par le RCAM</a:t>
            </a:r>
          </a:p>
          <a:p>
            <a:pPr marL="0" indent="0">
              <a:buNone/>
            </a:pPr>
            <a:r>
              <a:rPr lang="fr-FR" dirty="0"/>
              <a:t>	</a:t>
            </a:r>
            <a:endParaRPr lang="fr-BE" dirty="0"/>
          </a:p>
        </p:txBody>
      </p:sp>
      <p:pic>
        <p:nvPicPr>
          <p:cNvPr id="4" name="Image 3">
            <a:extLst>
              <a:ext uri="{FF2B5EF4-FFF2-40B4-BE49-F238E27FC236}">
                <a16:creationId xmlns:a16="http://schemas.microsoft.com/office/drawing/2014/main" id="{59D2FC36-E2BF-8DED-C99C-BB9F923C935E}"/>
              </a:ext>
            </a:extLst>
          </p:cNvPr>
          <p:cNvPicPr>
            <a:picLocks noChangeAspect="1"/>
          </p:cNvPicPr>
          <p:nvPr/>
        </p:nvPicPr>
        <p:blipFill>
          <a:blip r:embed="rId2"/>
          <a:stretch>
            <a:fillRect/>
          </a:stretch>
        </p:blipFill>
        <p:spPr>
          <a:xfrm>
            <a:off x="997953" y="4613093"/>
            <a:ext cx="6990761" cy="1854949"/>
          </a:xfrm>
          <a:prstGeom prst="rect">
            <a:avLst/>
          </a:prstGeom>
        </p:spPr>
      </p:pic>
    </p:spTree>
    <p:extLst>
      <p:ext uri="{BB962C8B-B14F-4D97-AF65-F5344CB8AC3E}">
        <p14:creationId xmlns:p14="http://schemas.microsoft.com/office/powerpoint/2010/main" val="1036174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017635-9A1D-30D1-4D3B-E66ED6E945AB}"/>
              </a:ext>
            </a:extLst>
          </p:cNvPr>
          <p:cNvSpPr>
            <a:spLocks noGrp="1"/>
          </p:cNvSpPr>
          <p:nvPr>
            <p:ph type="title"/>
          </p:nvPr>
        </p:nvSpPr>
        <p:spPr>
          <a:xfrm>
            <a:off x="838200" y="365126"/>
            <a:ext cx="10515600" cy="878048"/>
          </a:xfrm>
        </p:spPr>
        <p:txBody>
          <a:bodyPr>
            <a:normAutofit/>
          </a:bodyPr>
          <a:lstStyle/>
          <a:p>
            <a:pPr algn="ctr"/>
            <a:r>
              <a:rPr lang="fr-BE" sz="3400" b="1" dirty="0"/>
              <a:t>Assurance Hospitalisation - Procédure de remboursement</a:t>
            </a:r>
          </a:p>
        </p:txBody>
      </p:sp>
      <p:sp>
        <p:nvSpPr>
          <p:cNvPr id="3" name="Espace réservé du contenu 2">
            <a:extLst>
              <a:ext uri="{FF2B5EF4-FFF2-40B4-BE49-F238E27FC236}">
                <a16:creationId xmlns:a16="http://schemas.microsoft.com/office/drawing/2014/main" id="{4C4E58CC-5B83-97B8-4460-CA12CD49B1E2}"/>
              </a:ext>
            </a:extLst>
          </p:cNvPr>
          <p:cNvSpPr>
            <a:spLocks noGrp="1"/>
          </p:cNvSpPr>
          <p:nvPr>
            <p:ph idx="1"/>
          </p:nvPr>
        </p:nvSpPr>
        <p:spPr>
          <a:xfrm>
            <a:off x="838200" y="1243174"/>
            <a:ext cx="10515600" cy="5249700"/>
          </a:xfrm>
        </p:spPr>
        <p:txBody>
          <a:bodyPr>
            <a:normAutofit fontScale="92500" lnSpcReduction="10000"/>
          </a:bodyPr>
          <a:lstStyle/>
          <a:p>
            <a:pPr marL="457200" indent="-228600" algn="l" fontAlgn="base">
              <a:buNone/>
            </a:pPr>
            <a:r>
              <a:rPr lang="fr-FR" sz="1800" b="0" i="0" dirty="0">
                <a:solidFill>
                  <a:srgbClr val="333333"/>
                </a:solidFill>
                <a:effectLst/>
                <a:latin typeface="Arial" panose="020B0604020202020204" pitchFamily="34" charset="0"/>
              </a:rPr>
              <a:t>1.</a:t>
            </a:r>
            <a:r>
              <a:rPr lang="fr-FR" sz="1800" b="0" i="0" dirty="0">
                <a:solidFill>
                  <a:srgbClr val="333333"/>
                </a:solidFill>
                <a:effectLst/>
                <a:latin typeface="Times New Roman" panose="02020603050405020304" pitchFamily="18" charset="0"/>
              </a:rPr>
              <a:t>     </a:t>
            </a:r>
            <a:r>
              <a:rPr lang="fr-FR" sz="1800" b="0" i="0" dirty="0">
                <a:solidFill>
                  <a:srgbClr val="333333"/>
                </a:solidFill>
                <a:effectLst/>
                <a:latin typeface="Arial" panose="020B0604020202020204" pitchFamily="34" charset="0"/>
              </a:rPr>
              <a:t>Préparez les justificatifs suivants:</a:t>
            </a:r>
            <a:endParaRPr lang="fr-FR" b="0" i="0" dirty="0">
              <a:solidFill>
                <a:srgbClr val="000000"/>
              </a:solidFill>
              <a:effectLst/>
              <a:latin typeface="Open Sans" panose="020B0606030504020204" pitchFamily="34" charset="0"/>
            </a:endParaRPr>
          </a:p>
          <a:p>
            <a:pPr marL="914400" indent="-228600" algn="l" fontAlgn="base">
              <a:spcAft>
                <a:spcPts val="300"/>
              </a:spcAft>
              <a:buNone/>
            </a:pPr>
            <a:r>
              <a:rPr lang="fr-FR" sz="1800" b="0" i="0" dirty="0">
                <a:solidFill>
                  <a:srgbClr val="333333"/>
                </a:solidFill>
                <a:effectLst/>
                <a:latin typeface="Courier New" panose="02070309020205020404" pitchFamily="49" charset="0"/>
              </a:rPr>
              <a:t>o</a:t>
            </a:r>
            <a:r>
              <a:rPr lang="fr-FR" sz="1800" b="0" i="0" dirty="0">
                <a:solidFill>
                  <a:srgbClr val="333333"/>
                </a:solidFill>
                <a:effectLst/>
                <a:latin typeface="Times New Roman" panose="02020603050405020304" pitchFamily="18" charset="0"/>
              </a:rPr>
              <a:t>   </a:t>
            </a:r>
            <a:r>
              <a:rPr lang="fr-FR" sz="1800" b="0" i="0" dirty="0">
                <a:solidFill>
                  <a:srgbClr val="333333"/>
                </a:solidFill>
                <a:effectLst/>
                <a:latin typeface="Arial" panose="020B0604020202020204" pitchFamily="34" charset="0"/>
              </a:rPr>
              <a:t>décompte du RCAM;</a:t>
            </a:r>
            <a:endParaRPr lang="fr-FR" b="0" i="0" dirty="0">
              <a:solidFill>
                <a:srgbClr val="000000"/>
              </a:solidFill>
              <a:effectLst/>
              <a:latin typeface="Open Sans" panose="020B0606030504020204" pitchFamily="34" charset="0"/>
            </a:endParaRPr>
          </a:p>
          <a:p>
            <a:pPr marL="914400" indent="-228600" algn="l" fontAlgn="base">
              <a:spcAft>
                <a:spcPts val="300"/>
              </a:spcAft>
              <a:buNone/>
            </a:pPr>
            <a:r>
              <a:rPr lang="fr-FR" sz="1800" b="0" i="0" dirty="0">
                <a:solidFill>
                  <a:srgbClr val="333333"/>
                </a:solidFill>
                <a:effectLst/>
                <a:latin typeface="Courier New" panose="02070309020205020404" pitchFamily="49" charset="0"/>
              </a:rPr>
              <a:t>o</a:t>
            </a:r>
            <a:r>
              <a:rPr lang="fr-FR" sz="1800" b="0" i="0" dirty="0">
                <a:solidFill>
                  <a:srgbClr val="333333"/>
                </a:solidFill>
                <a:effectLst/>
                <a:latin typeface="Times New Roman" panose="02020603050405020304" pitchFamily="18" charset="0"/>
              </a:rPr>
              <a:t>   </a:t>
            </a:r>
            <a:r>
              <a:rPr lang="fr-FR" sz="1800" b="0" i="0" dirty="0">
                <a:solidFill>
                  <a:srgbClr val="333333"/>
                </a:solidFill>
                <a:effectLst/>
                <a:latin typeface="Arial" panose="020B0604020202020204" pitchFamily="34" charset="0"/>
              </a:rPr>
              <a:t>copie des factures des soins ambulatoires engagés 2 mois avant et 6 mois après l’hospitalisation ainsi que des factures d’hospitalisation.</a:t>
            </a:r>
            <a:endParaRPr lang="fr-FR" b="0" i="0" dirty="0">
              <a:solidFill>
                <a:srgbClr val="000000"/>
              </a:solidFill>
              <a:effectLst/>
              <a:latin typeface="Open Sans" panose="020B0606030504020204" pitchFamily="34" charset="0"/>
            </a:endParaRPr>
          </a:p>
          <a:p>
            <a:pPr marL="457200" indent="-228600" algn="l" fontAlgn="base">
              <a:buNone/>
            </a:pPr>
            <a:r>
              <a:rPr lang="fr-FR" sz="1800" b="0" i="0" dirty="0">
                <a:solidFill>
                  <a:srgbClr val="333333"/>
                </a:solidFill>
                <a:effectLst/>
                <a:latin typeface="Arial" panose="020B0604020202020204" pitchFamily="34" charset="0"/>
              </a:rPr>
              <a:t>2.</a:t>
            </a:r>
            <a:r>
              <a:rPr lang="fr-FR" sz="1800" b="0" i="0" dirty="0">
                <a:solidFill>
                  <a:srgbClr val="333333"/>
                </a:solidFill>
                <a:effectLst/>
                <a:latin typeface="Times New Roman" panose="02020603050405020304" pitchFamily="18" charset="0"/>
              </a:rPr>
              <a:t>     </a:t>
            </a:r>
            <a:r>
              <a:rPr lang="fr-FR" sz="1800" b="0" i="0" dirty="0">
                <a:solidFill>
                  <a:srgbClr val="333333"/>
                </a:solidFill>
                <a:effectLst/>
                <a:latin typeface="Arial" panose="020B0604020202020204" pitchFamily="34" charset="0"/>
              </a:rPr>
              <a:t>Téléchargez le</a:t>
            </a:r>
            <a:r>
              <a:rPr lang="fr-FR" sz="1800" b="1" i="0" u="sng" dirty="0">
                <a:solidFill>
                  <a:srgbClr val="0078C9"/>
                </a:solidFill>
                <a:effectLst/>
                <a:latin typeface="Arial" panose="020B0604020202020204" pitchFamily="34" charset="0"/>
                <a:hlinkClick r:id="rId2"/>
              </a:rPr>
              <a:t> formulaire de demande de remboursement</a:t>
            </a:r>
            <a:r>
              <a:rPr lang="fr-FR" sz="1800" b="0" i="0" u="sng" dirty="0">
                <a:solidFill>
                  <a:srgbClr val="0078C9"/>
                </a:solidFill>
                <a:effectLst/>
                <a:latin typeface="Arial" panose="020B0604020202020204" pitchFamily="34" charset="0"/>
              </a:rPr>
              <a:t> de Cigna</a:t>
            </a:r>
            <a:endParaRPr lang="fr-FR" b="0" i="0" dirty="0">
              <a:solidFill>
                <a:srgbClr val="000000"/>
              </a:solidFill>
              <a:effectLst/>
              <a:latin typeface="Open Sans" panose="020B0606030504020204" pitchFamily="34" charset="0"/>
            </a:endParaRPr>
          </a:p>
          <a:p>
            <a:pPr marL="457200" indent="-228600" algn="l" fontAlgn="base">
              <a:buNone/>
            </a:pPr>
            <a:r>
              <a:rPr lang="fr-FR" sz="1800" b="0" i="0" dirty="0">
                <a:solidFill>
                  <a:srgbClr val="333333"/>
                </a:solidFill>
                <a:effectLst/>
                <a:latin typeface="Arial" panose="020B0604020202020204" pitchFamily="34" charset="0"/>
              </a:rPr>
              <a:t>3.</a:t>
            </a:r>
            <a:r>
              <a:rPr lang="fr-FR" sz="1800" b="0" i="0" dirty="0">
                <a:solidFill>
                  <a:srgbClr val="333333"/>
                </a:solidFill>
                <a:effectLst/>
                <a:latin typeface="Times New Roman" panose="02020603050405020304" pitchFamily="18" charset="0"/>
              </a:rPr>
              <a:t>     </a:t>
            </a:r>
            <a:r>
              <a:rPr lang="fr-FR" sz="1800" b="0" i="0" dirty="0">
                <a:solidFill>
                  <a:srgbClr val="333333"/>
                </a:solidFill>
                <a:effectLst/>
                <a:latin typeface="Arial" panose="020B0604020202020204" pitchFamily="34" charset="0"/>
              </a:rPr>
              <a:t>Remplissez-le et signez.</a:t>
            </a:r>
            <a:br>
              <a:rPr lang="fr-FR" sz="1800" b="0" i="0" dirty="0">
                <a:solidFill>
                  <a:srgbClr val="333333"/>
                </a:solidFill>
                <a:effectLst/>
                <a:latin typeface="Arial" panose="020B0604020202020204" pitchFamily="34" charset="0"/>
              </a:rPr>
            </a:br>
            <a:r>
              <a:rPr lang="fr-FR" sz="1800" b="0" i="0" dirty="0">
                <a:solidFill>
                  <a:srgbClr val="333333"/>
                </a:solidFill>
                <a:effectLst/>
                <a:latin typeface="Arial" panose="020B0604020202020204" pitchFamily="34" charset="0"/>
              </a:rPr>
              <a:t>   En cas de changement de vos coordonnées bancaires, veuillez remplir la section ‘Paiement’ du formulaire.</a:t>
            </a:r>
            <a:endParaRPr lang="fr-FR" b="0" i="0" dirty="0">
              <a:solidFill>
                <a:srgbClr val="000000"/>
              </a:solidFill>
              <a:effectLst/>
              <a:latin typeface="Open Sans" panose="020B0606030504020204" pitchFamily="34" charset="0"/>
            </a:endParaRPr>
          </a:p>
          <a:p>
            <a:pPr marL="457200" indent="-228600" algn="l" fontAlgn="base">
              <a:buNone/>
            </a:pPr>
            <a:r>
              <a:rPr lang="fr-FR" sz="1800" b="0" i="0" dirty="0">
                <a:solidFill>
                  <a:srgbClr val="333333"/>
                </a:solidFill>
                <a:effectLst/>
                <a:latin typeface="Arial" panose="020B0604020202020204" pitchFamily="34" charset="0"/>
              </a:rPr>
              <a:t>4.</a:t>
            </a:r>
            <a:r>
              <a:rPr lang="fr-FR" sz="1800" b="0" i="0" dirty="0">
                <a:solidFill>
                  <a:srgbClr val="333333"/>
                </a:solidFill>
                <a:effectLst/>
                <a:latin typeface="Times New Roman" panose="02020603050405020304" pitchFamily="18" charset="0"/>
              </a:rPr>
              <a:t>     </a:t>
            </a:r>
            <a:r>
              <a:rPr lang="fr-FR" sz="1800" b="0" i="0" dirty="0">
                <a:solidFill>
                  <a:srgbClr val="333333"/>
                </a:solidFill>
                <a:effectLst/>
                <a:latin typeface="Arial" panose="020B0604020202020204" pitchFamily="34" charset="0"/>
              </a:rPr>
              <a:t>Envoyez votre demande de remboursement accompagnée de tous les justificatifs:</a:t>
            </a:r>
            <a:endParaRPr lang="fr-FR" b="0" i="0" dirty="0">
              <a:solidFill>
                <a:srgbClr val="000000"/>
              </a:solidFill>
              <a:effectLst/>
              <a:latin typeface="Open Sans" panose="020B0606030504020204" pitchFamily="34" charset="0"/>
            </a:endParaRPr>
          </a:p>
          <a:p>
            <a:pPr marL="914400" indent="-228600" algn="l" fontAlgn="base">
              <a:buNone/>
            </a:pPr>
            <a:r>
              <a:rPr lang="fr-FR" sz="1800" b="0" i="0" dirty="0">
                <a:solidFill>
                  <a:srgbClr val="333333"/>
                </a:solidFill>
                <a:effectLst/>
                <a:latin typeface="Courier New" panose="02070309020205020404" pitchFamily="49" charset="0"/>
              </a:rPr>
              <a:t>o</a:t>
            </a:r>
            <a:r>
              <a:rPr lang="fr-FR" sz="1800" b="0" i="0" dirty="0">
                <a:solidFill>
                  <a:srgbClr val="333333"/>
                </a:solidFill>
                <a:effectLst/>
                <a:latin typeface="Times New Roman" panose="02020603050405020304" pitchFamily="18" charset="0"/>
              </a:rPr>
              <a:t>   </a:t>
            </a:r>
            <a:r>
              <a:rPr lang="fr-FR" sz="1800" b="0" i="0" dirty="0">
                <a:solidFill>
                  <a:srgbClr val="333333"/>
                </a:solidFill>
                <a:effectLst/>
                <a:latin typeface="inherit"/>
              </a:rPr>
              <a:t>en ligne: rendez-vous sur vos </a:t>
            </a:r>
            <a:r>
              <a:rPr lang="fr-FR" sz="1800" b="1" i="0" u="sng" dirty="0">
                <a:solidFill>
                  <a:srgbClr val="0078C9"/>
                </a:solidFill>
                <a:effectLst/>
                <a:latin typeface="inherit"/>
                <a:hlinkClick r:id="rId3"/>
              </a:rPr>
              <a:t>pages web personnelles </a:t>
            </a:r>
            <a:r>
              <a:rPr lang="fr-FR" sz="1800" b="0" i="0" u="sng" dirty="0">
                <a:solidFill>
                  <a:srgbClr val="0078C9"/>
                </a:solidFill>
                <a:effectLst/>
                <a:latin typeface="inherit"/>
              </a:rPr>
              <a:t>sur le site de Cigna</a:t>
            </a:r>
            <a:endParaRPr lang="fr-FR" b="0" i="0" dirty="0">
              <a:solidFill>
                <a:srgbClr val="000000"/>
              </a:solidFill>
              <a:effectLst/>
              <a:latin typeface="Open Sans" panose="020B0606030504020204" pitchFamily="34" charset="0"/>
            </a:endParaRPr>
          </a:p>
          <a:p>
            <a:pPr marL="914400" indent="-228600" algn="l" fontAlgn="base">
              <a:buNone/>
            </a:pPr>
            <a:r>
              <a:rPr lang="fr-FR" sz="1800" b="0" i="0" dirty="0">
                <a:solidFill>
                  <a:srgbClr val="333333"/>
                </a:solidFill>
                <a:effectLst/>
                <a:latin typeface="Courier New" panose="02070309020205020404" pitchFamily="49" charset="0"/>
              </a:rPr>
              <a:t>o</a:t>
            </a:r>
            <a:r>
              <a:rPr lang="fr-FR" sz="1800" b="0" i="0" dirty="0">
                <a:solidFill>
                  <a:srgbClr val="333333"/>
                </a:solidFill>
                <a:effectLst/>
                <a:latin typeface="Times New Roman" panose="02020603050405020304" pitchFamily="18" charset="0"/>
              </a:rPr>
              <a:t>   </a:t>
            </a:r>
            <a:r>
              <a:rPr lang="fr-FR" sz="1800" b="0" i="0" dirty="0">
                <a:solidFill>
                  <a:srgbClr val="333333"/>
                </a:solidFill>
                <a:effectLst/>
                <a:latin typeface="inherit"/>
              </a:rPr>
              <a:t>par e-mail à  </a:t>
            </a:r>
            <a:r>
              <a:rPr lang="fr-FR" sz="1800" b="1" i="0" u="sng" dirty="0">
                <a:solidFill>
                  <a:srgbClr val="0078C9"/>
                </a:solidFill>
                <a:effectLst/>
                <a:latin typeface="inherit"/>
                <a:hlinkClick r:id="rId4"/>
              </a:rPr>
              <a:t>claims082@eurprivileges.com</a:t>
            </a:r>
            <a:endParaRPr lang="fr-FR" sz="1800" b="1" i="0" u="sng" dirty="0">
              <a:solidFill>
                <a:srgbClr val="0078C9"/>
              </a:solidFill>
              <a:effectLst/>
              <a:latin typeface="inherit"/>
            </a:endParaRPr>
          </a:p>
          <a:p>
            <a:pPr marL="1428750" lvl="1" indent="-285750" fontAlgn="base">
              <a:buFont typeface="Wingdings" panose="05000000000000000000" pitchFamily="2" charset="2"/>
              <a:buChar char="Ø"/>
            </a:pPr>
            <a:r>
              <a:rPr lang="fr-FR" sz="1700" b="0" i="0" u="sng" dirty="0">
                <a:solidFill>
                  <a:srgbClr val="FF0000"/>
                </a:solidFill>
                <a:effectLst/>
                <a:latin typeface="inherit"/>
              </a:rPr>
              <a:t>Attention</a:t>
            </a:r>
            <a:r>
              <a:rPr lang="fr-FR" sz="1700" b="0" i="0" dirty="0">
                <a:solidFill>
                  <a:srgbClr val="FF0000"/>
                </a:solidFill>
                <a:effectLst/>
                <a:latin typeface="inherit"/>
              </a:rPr>
              <a:t> : Pour le contrat </a:t>
            </a:r>
            <a:r>
              <a:rPr lang="fr-FR" sz="1700" b="0" i="0" dirty="0" err="1">
                <a:solidFill>
                  <a:srgbClr val="FF0000"/>
                </a:solidFill>
                <a:effectLst/>
                <a:latin typeface="inherit"/>
              </a:rPr>
              <a:t>EurPrivilèges</a:t>
            </a:r>
            <a:r>
              <a:rPr lang="fr-FR" sz="1700" b="0" i="0" dirty="0">
                <a:solidFill>
                  <a:srgbClr val="FF0000"/>
                </a:solidFill>
                <a:effectLst/>
                <a:latin typeface="inherit"/>
              </a:rPr>
              <a:t> (BCVR 8672), l’adresse est différente</a:t>
            </a:r>
          </a:p>
          <a:p>
            <a:pPr marL="914400" indent="-228600" algn="l" fontAlgn="base">
              <a:buNone/>
            </a:pPr>
            <a:r>
              <a:rPr lang="fr-FR" sz="1800" b="0" i="0" dirty="0">
                <a:solidFill>
                  <a:srgbClr val="333333"/>
                </a:solidFill>
                <a:effectLst/>
                <a:latin typeface="Courier New" panose="02070309020205020404" pitchFamily="49" charset="0"/>
              </a:rPr>
              <a:t>o</a:t>
            </a:r>
            <a:r>
              <a:rPr lang="fr-FR" sz="1800" b="0" i="0" dirty="0">
                <a:solidFill>
                  <a:srgbClr val="333333"/>
                </a:solidFill>
                <a:effectLst/>
                <a:latin typeface="Times New Roman" panose="02020603050405020304" pitchFamily="18" charset="0"/>
              </a:rPr>
              <a:t>   </a:t>
            </a:r>
            <a:r>
              <a:rPr lang="fr-FR" sz="1800" b="0" i="0" dirty="0">
                <a:solidFill>
                  <a:srgbClr val="333333"/>
                </a:solidFill>
                <a:effectLst/>
                <a:latin typeface="inherit"/>
              </a:rPr>
              <a:t>par courrier à: Cigna, Plantin en </a:t>
            </a:r>
            <a:r>
              <a:rPr lang="fr-FR" sz="1800" b="0" i="0" dirty="0" err="1">
                <a:solidFill>
                  <a:srgbClr val="333333"/>
                </a:solidFill>
                <a:effectLst/>
                <a:latin typeface="inherit"/>
              </a:rPr>
              <a:t>Moretuslei</a:t>
            </a:r>
            <a:r>
              <a:rPr lang="fr-FR" sz="1800" b="0" i="0" dirty="0">
                <a:solidFill>
                  <a:srgbClr val="333333"/>
                </a:solidFill>
                <a:effectLst/>
                <a:latin typeface="inherit"/>
              </a:rPr>
              <a:t> 299, 2140, Anvers</a:t>
            </a:r>
            <a:br>
              <a:rPr lang="fr-FR" sz="1800" b="0" i="0" dirty="0">
                <a:solidFill>
                  <a:srgbClr val="333333"/>
                </a:solidFill>
                <a:effectLst/>
                <a:latin typeface="Arial" panose="020B0604020202020204" pitchFamily="34" charset="0"/>
              </a:rPr>
            </a:br>
            <a:br>
              <a:rPr lang="fr-FR" sz="1800" b="0" i="0" dirty="0">
                <a:solidFill>
                  <a:srgbClr val="FF0000"/>
                </a:solidFill>
                <a:effectLst/>
                <a:latin typeface="Arial" panose="020B0604020202020204" pitchFamily="34" charset="0"/>
              </a:rPr>
            </a:br>
            <a:r>
              <a:rPr lang="fr-FR" sz="1800" b="0" i="0" u="sng" dirty="0">
                <a:solidFill>
                  <a:srgbClr val="FF0000"/>
                </a:solidFill>
                <a:effectLst/>
                <a:latin typeface="Arial" panose="020B0604020202020204" pitchFamily="34" charset="0"/>
              </a:rPr>
              <a:t>Attention</a:t>
            </a:r>
            <a:r>
              <a:rPr lang="fr-FR" sz="1800" b="0" i="0" dirty="0">
                <a:solidFill>
                  <a:srgbClr val="FF0000"/>
                </a:solidFill>
                <a:effectLst/>
                <a:latin typeface="Arial" panose="020B0604020202020204" pitchFamily="34" charset="0"/>
              </a:rPr>
              <a:t> : Compte-tenu des risques de perte de courrier, procéder à un envoi recommandé</a:t>
            </a:r>
            <a:endParaRPr lang="fr-FR" b="0" i="0" dirty="0">
              <a:solidFill>
                <a:srgbClr val="FF0000"/>
              </a:solidFill>
              <a:effectLst/>
              <a:latin typeface="Open Sans" panose="020B0606030504020204" pitchFamily="34" charset="0"/>
            </a:endParaRPr>
          </a:p>
          <a:p>
            <a:pPr marL="457200" indent="-228600" algn="l" fontAlgn="base"/>
            <a:r>
              <a:rPr lang="fr-FR" sz="1800" b="0" i="0" dirty="0">
                <a:solidFill>
                  <a:srgbClr val="333333"/>
                </a:solidFill>
                <a:effectLst/>
                <a:latin typeface="Arial" panose="020B0604020202020204" pitchFamily="34" charset="0"/>
              </a:rPr>
              <a:t>5.</a:t>
            </a:r>
            <a:r>
              <a:rPr lang="fr-FR" sz="1800" b="0" i="0" dirty="0">
                <a:solidFill>
                  <a:srgbClr val="333333"/>
                </a:solidFill>
                <a:effectLst/>
                <a:latin typeface="Times New Roman" panose="02020603050405020304" pitchFamily="18" charset="0"/>
              </a:rPr>
              <a:t>     </a:t>
            </a:r>
            <a:r>
              <a:rPr lang="fr-FR" sz="1800" b="0" i="0" dirty="0">
                <a:solidFill>
                  <a:srgbClr val="333333"/>
                </a:solidFill>
                <a:effectLst/>
                <a:latin typeface="inherit"/>
              </a:rPr>
              <a:t>Vous pouvez consultez vos décomptes de remboursement Cigna en ligne sur vos </a:t>
            </a:r>
            <a:r>
              <a:rPr lang="fr-FR" sz="1800" b="1" i="0" u="sng" dirty="0">
                <a:solidFill>
                  <a:srgbClr val="0078C9"/>
                </a:solidFill>
                <a:effectLst/>
                <a:latin typeface="inherit"/>
                <a:hlinkClick r:id="rId3"/>
              </a:rPr>
              <a:t>pages web personnelles</a:t>
            </a:r>
            <a:r>
              <a:rPr lang="fr-FR" sz="1800" b="0" i="0" dirty="0">
                <a:solidFill>
                  <a:srgbClr val="333333"/>
                </a:solidFill>
                <a:effectLst/>
                <a:latin typeface="inherit"/>
              </a:rPr>
              <a:t> (après activation du service).</a:t>
            </a:r>
            <a:endParaRPr lang="fr-FR" b="0" i="0" dirty="0">
              <a:solidFill>
                <a:srgbClr val="000000"/>
              </a:solidFill>
              <a:effectLst/>
              <a:latin typeface="Open Sans" panose="020B0606030504020204" pitchFamily="34" charset="0"/>
            </a:endParaRPr>
          </a:p>
          <a:p>
            <a:endParaRPr lang="fr-BE" dirty="0"/>
          </a:p>
        </p:txBody>
      </p:sp>
    </p:spTree>
    <p:extLst>
      <p:ext uri="{BB962C8B-B14F-4D97-AF65-F5344CB8AC3E}">
        <p14:creationId xmlns:p14="http://schemas.microsoft.com/office/powerpoint/2010/main" val="41381452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869</TotalTime>
  <Words>1815</Words>
  <Application>Microsoft Office PowerPoint</Application>
  <PresentationFormat>Grand écran</PresentationFormat>
  <Paragraphs>147</Paragraphs>
  <Slides>17</Slides>
  <Notes>5</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17</vt:i4>
      </vt:variant>
    </vt:vector>
  </HeadingPairs>
  <TitlesOfParts>
    <vt:vector size="26" baseType="lpstr">
      <vt:lpstr>Arial</vt:lpstr>
      <vt:lpstr>Calibri</vt:lpstr>
      <vt:lpstr>Calibri Light</vt:lpstr>
      <vt:lpstr>Courier New</vt:lpstr>
      <vt:lpstr>inherit</vt:lpstr>
      <vt:lpstr>Open Sans</vt:lpstr>
      <vt:lpstr>Times New Roman</vt:lpstr>
      <vt:lpstr>Wingdings</vt:lpstr>
      <vt:lpstr>Thème Office</vt:lpstr>
      <vt:lpstr> </vt:lpstr>
      <vt:lpstr>Agenda</vt:lpstr>
      <vt:lpstr>Le groupe Assurances de l’AIACE </vt:lpstr>
      <vt:lpstr>Pourquoi les retraités doivent-ils s’assurer ?</vt:lpstr>
      <vt:lpstr>L’AIACE a conclu avec Cigna 2 contrats d’assurance complémentaires au RCAM adaptés aux besoins des retraités</vt:lpstr>
      <vt:lpstr>L’assurance Hospitalisation de Cigna (1/2)</vt:lpstr>
      <vt:lpstr>L’assurance Hospitalisation de Cigna (2/2)</vt:lpstr>
      <vt:lpstr>L’assurance Hospitalisation - Points d’attention</vt:lpstr>
      <vt:lpstr>Assurance Hospitalisation - Procédure de remboursement</vt:lpstr>
      <vt:lpstr>L’assurance Accident de Cigna</vt:lpstr>
      <vt:lpstr>L’assurance Accident : Indemnités et primes</vt:lpstr>
      <vt:lpstr>Assurance Accident – Points d’attention (1/2)</vt:lpstr>
      <vt:lpstr>Assurance Accident – Points d’attention (2/2)</vt:lpstr>
      <vt:lpstr>Assurance Accident – Que faire en cas d’accident</vt:lpstr>
      <vt:lpstr>Assurance Voyage et Rapatriement</vt:lpstr>
      <vt:lpstr>Assurances Cigna – Perspectives d’évolution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AIACE – Séminaire de préparation à la retraite</dc:title>
  <dc:creator>hubert cousin</dc:creator>
  <cp:lastModifiedBy>hubert cousin</cp:lastModifiedBy>
  <cp:revision>44</cp:revision>
  <dcterms:created xsi:type="dcterms:W3CDTF">2025-04-15T15:42:48Z</dcterms:created>
  <dcterms:modified xsi:type="dcterms:W3CDTF">2025-06-21T15:28:49Z</dcterms:modified>
</cp:coreProperties>
</file>